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75" r:id="rId2"/>
    <p:sldMasterId id="2147483690" r:id="rId3"/>
  </p:sldMasterIdLst>
  <p:notesMasterIdLst>
    <p:notesMasterId r:id="rId35"/>
  </p:notesMasterIdLst>
  <p:sldIdLst>
    <p:sldId id="768" r:id="rId4"/>
    <p:sldId id="283" r:id="rId5"/>
    <p:sldId id="751" r:id="rId6"/>
    <p:sldId id="778" r:id="rId7"/>
    <p:sldId id="781" r:id="rId8"/>
    <p:sldId id="798" r:id="rId9"/>
    <p:sldId id="801" r:id="rId10"/>
    <p:sldId id="783" r:id="rId11"/>
    <p:sldId id="784" r:id="rId12"/>
    <p:sldId id="785" r:id="rId13"/>
    <p:sldId id="786" r:id="rId14"/>
    <p:sldId id="788" r:id="rId15"/>
    <p:sldId id="802" r:id="rId16"/>
    <p:sldId id="803" r:id="rId17"/>
    <p:sldId id="804" r:id="rId18"/>
    <p:sldId id="806" r:id="rId19"/>
    <p:sldId id="809" r:id="rId20"/>
    <p:sldId id="805" r:id="rId21"/>
    <p:sldId id="775" r:id="rId22"/>
    <p:sldId id="797" r:id="rId23"/>
    <p:sldId id="807" r:id="rId24"/>
    <p:sldId id="808" r:id="rId25"/>
    <p:sldId id="773" r:id="rId26"/>
    <p:sldId id="789" r:id="rId27"/>
    <p:sldId id="790" r:id="rId28"/>
    <p:sldId id="791" r:id="rId29"/>
    <p:sldId id="793" r:id="rId30"/>
    <p:sldId id="792" r:id="rId31"/>
    <p:sldId id="794" r:id="rId32"/>
    <p:sldId id="795" r:id="rId33"/>
    <p:sldId id="796" r:id="rId34"/>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525"/>
    <a:srgbClr val="C00000"/>
    <a:srgbClr val="3C3C3C"/>
    <a:srgbClr val="5E9B9B"/>
    <a:srgbClr val="E6550D"/>
    <a:srgbClr val="93D3C9"/>
    <a:srgbClr val="FAFAFA"/>
    <a:srgbClr val="234A94"/>
    <a:srgbClr val="1C4C76"/>
    <a:srgbClr val="6C86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88" autoAdjust="0"/>
    <p:restoredTop sz="87276" autoAdjust="0"/>
  </p:normalViewPr>
  <p:slideViewPr>
    <p:cSldViewPr snapToGrid="0" snapToObjects="1">
      <p:cViewPr varScale="1">
        <p:scale>
          <a:sx n="58" d="100"/>
          <a:sy n="58" d="100"/>
        </p:scale>
        <p:origin x="1356" y="52"/>
      </p:cViewPr>
      <p:guideLst>
        <p:guide orient="horz" pos="2160"/>
        <p:guide pos="2880"/>
      </p:guideLst>
    </p:cSldViewPr>
  </p:slideViewPr>
  <p:outlineViewPr>
    <p:cViewPr>
      <p:scale>
        <a:sx n="33" d="100"/>
        <a:sy n="33" d="100"/>
      </p:scale>
      <p:origin x="0" y="-33090"/>
    </p:cViewPr>
  </p:outlineViewPr>
  <p:notesTextViewPr>
    <p:cViewPr>
      <p:scale>
        <a:sx n="3" d="2"/>
        <a:sy n="3" d="2"/>
      </p:scale>
      <p:origin x="0" y="0"/>
    </p:cViewPr>
  </p:notesTextViewPr>
  <p:notesViewPr>
    <p:cSldViewPr snapToGrid="0" snapToObjects="1">
      <p:cViewPr varScale="1">
        <p:scale>
          <a:sx n="55" d="100"/>
          <a:sy n="55" d="100"/>
        </p:scale>
        <p:origin x="2532"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66F6B6-D685-432C-B8C4-6D98E0371344}" type="datetimeFigureOut">
              <a:rPr lang="es-ES" smtClean="0"/>
              <a:pPr/>
              <a:t>14/02/2019</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68307-B042-4A3A-87E9-C4B96726CCEE}" type="slidenum">
              <a:rPr lang="es-ES" smtClean="0"/>
              <a:pPr/>
              <a:t>‹#›</a:t>
            </a:fld>
            <a:endParaRPr lang="es-ES"/>
          </a:p>
        </p:txBody>
      </p:sp>
    </p:spTree>
    <p:extLst>
      <p:ext uri="{BB962C8B-B14F-4D97-AF65-F5344CB8AC3E}">
        <p14:creationId xmlns:p14="http://schemas.microsoft.com/office/powerpoint/2010/main" val="2048066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2714176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03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7353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101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85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0796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605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03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endParaRPr lang="es-ES" dirty="0"/>
          </a:p>
        </p:txBody>
      </p:sp>
    </p:spTree>
    <p:extLst>
      <p:ext uri="{BB962C8B-B14F-4D97-AF65-F5344CB8AC3E}">
        <p14:creationId xmlns:p14="http://schemas.microsoft.com/office/powerpoint/2010/main" val="3009056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30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77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8816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15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079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975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649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526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163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326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15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049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1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baseline="0"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896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fecha 3"/>
          <p:cNvSpPr>
            <a:spLocks noGrp="1"/>
          </p:cNvSpPr>
          <p:nvPr>
            <p:ph type="dt"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2CF31-BC56-4817-8356-B0298A714E1B}" type="datetime1">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14/02/2019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Marcador de número de diapositiva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26A233F-8987-4149-B24C-9EF1ECEEC55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177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4.jpe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4" name="Picture 2" descr="Circulos_azul&amp;rojo"/>
          <p:cNvPicPr>
            <a:picLocks noChangeAspect="1" noChangeArrowheads="1"/>
          </p:cNvPicPr>
          <p:nvPr/>
        </p:nvPicPr>
        <p:blipFill>
          <a:blip r:embed="rId2" cstate="print"/>
          <a:srcRect/>
          <a:stretch>
            <a:fillRect/>
          </a:stretch>
        </p:blipFill>
        <p:spPr bwMode="auto">
          <a:xfrm>
            <a:off x="0" y="0"/>
            <a:ext cx="2786063" cy="6858000"/>
          </a:xfrm>
          <a:prstGeom prst="rect">
            <a:avLst/>
          </a:prstGeom>
          <a:noFill/>
          <a:ln w="9525">
            <a:noFill/>
            <a:miter lim="800000"/>
            <a:headEnd/>
            <a:tailEnd/>
          </a:ln>
        </p:spPr>
      </p:pic>
      <p:pic>
        <p:nvPicPr>
          <p:cNvPr id="5" name="Picture 5" descr="logo_grande"/>
          <p:cNvPicPr>
            <a:picLocks noChangeAspect="1" noChangeArrowheads="1"/>
          </p:cNvPicPr>
          <p:nvPr/>
        </p:nvPicPr>
        <p:blipFill>
          <a:blip r:embed="rId3" cstate="print"/>
          <a:srcRect/>
          <a:stretch>
            <a:fillRect/>
          </a:stretch>
        </p:blipFill>
        <p:spPr bwMode="auto">
          <a:xfrm>
            <a:off x="7848600" y="76200"/>
            <a:ext cx="1176338" cy="827088"/>
          </a:xfrm>
          <a:prstGeom prst="rect">
            <a:avLst/>
          </a:prstGeom>
          <a:noFill/>
          <a:ln w="9525">
            <a:noFill/>
            <a:miter lim="800000"/>
            <a:headEnd/>
            <a:tailEnd/>
          </a:ln>
        </p:spPr>
      </p:pic>
      <p:pic>
        <p:nvPicPr>
          <p:cNvPr id="7" name="Picture 21" descr="logo_upm"/>
          <p:cNvPicPr>
            <a:picLocks noChangeAspect="1" noChangeArrowheads="1"/>
          </p:cNvPicPr>
          <p:nvPr/>
        </p:nvPicPr>
        <p:blipFill>
          <a:blip r:embed="rId4" cstate="print"/>
          <a:srcRect/>
          <a:stretch>
            <a:fillRect/>
          </a:stretch>
        </p:blipFill>
        <p:spPr bwMode="auto">
          <a:xfrm>
            <a:off x="2849508" y="165570"/>
            <a:ext cx="858396" cy="743150"/>
          </a:xfrm>
          <a:prstGeom prst="rect">
            <a:avLst/>
          </a:prstGeom>
          <a:noFill/>
          <a:ln w="9525">
            <a:noFill/>
            <a:miter lim="800000"/>
            <a:headEnd/>
            <a:tailEnd/>
          </a:ln>
        </p:spPr>
      </p:pic>
      <p:sp>
        <p:nvSpPr>
          <p:cNvPr id="80899" name="Rectangle 3"/>
          <p:cNvSpPr>
            <a:spLocks noGrp="1" noChangeArrowheads="1"/>
          </p:cNvSpPr>
          <p:nvPr>
            <p:ph type="ctrTitle"/>
          </p:nvPr>
        </p:nvSpPr>
        <p:spPr>
          <a:xfrm>
            <a:off x="2743200" y="990600"/>
            <a:ext cx="6172200" cy="2971800"/>
          </a:xfrm>
        </p:spPr>
        <p:txBody>
          <a:bodyPr/>
          <a:lstStyle>
            <a:lvl1pPr algn="ctr">
              <a:defRPr sz="3200">
                <a:solidFill>
                  <a:srgbClr val="333333"/>
                </a:solidFill>
                <a:latin typeface="Helvetica" charset="0"/>
                <a:ea typeface="Helvetica" charset="0"/>
                <a:cs typeface="Helvetica" charset="0"/>
              </a:defRPr>
            </a:lvl1pPr>
          </a:lstStyle>
          <a:p>
            <a:r>
              <a:rPr lang="es-ES"/>
              <a:t>Title</a:t>
            </a:r>
          </a:p>
        </p:txBody>
      </p:sp>
      <p:sp>
        <p:nvSpPr>
          <p:cNvPr id="80900" name="Rectangle 4"/>
          <p:cNvSpPr>
            <a:spLocks noGrp="1" noChangeArrowheads="1"/>
          </p:cNvSpPr>
          <p:nvPr>
            <p:ph type="subTitle" idx="1"/>
          </p:nvPr>
        </p:nvSpPr>
        <p:spPr>
          <a:xfrm>
            <a:off x="2743200" y="3962400"/>
            <a:ext cx="6172200" cy="2209800"/>
          </a:xfrm>
        </p:spPr>
        <p:txBody>
          <a:bodyPr/>
          <a:lstStyle>
            <a:lvl1pPr marL="0" indent="0" algn="ctr">
              <a:buFontTx/>
              <a:buNone/>
              <a:defRPr sz="1000">
                <a:solidFill>
                  <a:srgbClr val="333333"/>
                </a:solidFill>
                <a:latin typeface="Helvetica" charset="0"/>
                <a:ea typeface="Helvetica" charset="0"/>
                <a:cs typeface="Helvetica" charset="0"/>
              </a:defRPr>
            </a:lvl1pPr>
          </a:lstStyle>
          <a:p>
            <a:r>
              <a:rPr lang="en-GB"/>
              <a:t>Subtitle</a:t>
            </a:r>
            <a:endParaRPr lang="es-ES_tradnl"/>
          </a:p>
          <a:p>
            <a:endParaRPr lang="es-ES"/>
          </a:p>
        </p:txBody>
      </p:sp>
    </p:spTree>
    <p:extLst>
      <p:ext uri="{BB962C8B-B14F-4D97-AF65-F5344CB8AC3E}">
        <p14:creationId xmlns:p14="http://schemas.microsoft.com/office/powerpoint/2010/main" val="98991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1031"/>
          <p:cNvSpPr>
            <a:spLocks noGrp="1" noChangeArrowheads="1"/>
          </p:cNvSpPr>
          <p:nvPr>
            <p:ph type="sldNum" sz="quarter" idx="10"/>
          </p:nvPr>
        </p:nvSpPr>
        <p:spPr>
          <a:ln/>
        </p:spPr>
        <p:txBody>
          <a:bodyPr/>
          <a:lstStyle>
            <a:lvl1pPr>
              <a:defRPr/>
            </a:lvl1pPr>
          </a:lstStyle>
          <a:p>
            <a:pPr>
              <a:defRPr/>
            </a:pPr>
            <a:fld id="{455C6D99-3CFF-4735-A6BB-FA7602610F51}" type="slidenum">
              <a:rPr lang="es-ES"/>
              <a:pPr>
                <a:defRPr/>
              </a:pPr>
              <a:t>‹#›</a:t>
            </a:fld>
            <a:endParaRPr lang="es-ES"/>
          </a:p>
        </p:txBody>
      </p:sp>
      <p:sp>
        <p:nvSpPr>
          <p:cNvPr id="8"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3753238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1031"/>
          <p:cNvSpPr>
            <a:spLocks noGrp="1" noChangeArrowheads="1"/>
          </p:cNvSpPr>
          <p:nvPr>
            <p:ph type="sldNum" sz="quarter" idx="10"/>
          </p:nvPr>
        </p:nvSpPr>
        <p:spPr>
          <a:ln/>
        </p:spPr>
        <p:txBody>
          <a:bodyPr/>
          <a:lstStyle>
            <a:lvl1pPr>
              <a:defRPr/>
            </a:lvl1pPr>
          </a:lstStyle>
          <a:p>
            <a:pPr>
              <a:defRPr/>
            </a:pPr>
            <a:fld id="{A899CD37-B8DF-4FD6-B12F-9B2FDC92B701}" type="slidenum">
              <a:rPr lang="es-ES"/>
              <a:pPr>
                <a:defRPr/>
              </a:pPr>
              <a:t>‹#›</a:t>
            </a:fld>
            <a:endParaRPr lang="es-ES"/>
          </a:p>
        </p:txBody>
      </p:sp>
      <p:sp>
        <p:nvSpPr>
          <p:cNvPr id="4"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1370777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1031"/>
          <p:cNvSpPr>
            <a:spLocks noGrp="1" noChangeArrowheads="1"/>
          </p:cNvSpPr>
          <p:nvPr>
            <p:ph type="sldNum" sz="quarter" idx="10"/>
          </p:nvPr>
        </p:nvSpPr>
        <p:spPr>
          <a:ln/>
        </p:spPr>
        <p:txBody>
          <a:bodyPr/>
          <a:lstStyle>
            <a:lvl1pPr>
              <a:defRPr/>
            </a:lvl1pPr>
          </a:lstStyle>
          <a:p>
            <a:pPr>
              <a:defRPr/>
            </a:pPr>
            <a:fld id="{7C726119-FF52-4BF5-9DCC-CC720F984C29}" type="slidenum">
              <a:rPr lang="es-ES"/>
              <a:pPr>
                <a:defRPr/>
              </a:pPr>
              <a:t>‹#›</a:t>
            </a:fld>
            <a:endParaRPr lang="es-ES"/>
          </a:p>
        </p:txBody>
      </p:sp>
      <p:sp>
        <p:nvSpPr>
          <p:cNvPr id="3"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3161925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031"/>
          <p:cNvSpPr>
            <a:spLocks noGrp="1" noChangeArrowheads="1"/>
          </p:cNvSpPr>
          <p:nvPr>
            <p:ph type="sldNum" sz="quarter" idx="10"/>
          </p:nvPr>
        </p:nvSpPr>
        <p:spPr>
          <a:ln/>
        </p:spPr>
        <p:txBody>
          <a:bodyPr/>
          <a:lstStyle>
            <a:lvl1pPr>
              <a:defRPr/>
            </a:lvl1pPr>
          </a:lstStyle>
          <a:p>
            <a:pPr>
              <a:defRPr/>
            </a:pPr>
            <a:fld id="{85B69134-F048-441C-BBA3-7A1EDC420440}" type="slidenum">
              <a:rPr lang="es-ES"/>
              <a:pPr>
                <a:defRPr/>
              </a:pPr>
              <a:t>‹#›</a:t>
            </a:fld>
            <a:endParaRPr lang="es-ES"/>
          </a:p>
        </p:txBody>
      </p:sp>
      <p:sp>
        <p:nvSpPr>
          <p:cNvPr id="6"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211300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1031"/>
          <p:cNvSpPr>
            <a:spLocks noGrp="1" noChangeArrowheads="1"/>
          </p:cNvSpPr>
          <p:nvPr>
            <p:ph type="sldNum" sz="quarter" idx="10"/>
          </p:nvPr>
        </p:nvSpPr>
        <p:spPr>
          <a:ln/>
        </p:spPr>
        <p:txBody>
          <a:bodyPr/>
          <a:lstStyle>
            <a:lvl1pPr>
              <a:defRPr/>
            </a:lvl1pPr>
          </a:lstStyle>
          <a:p>
            <a:pPr>
              <a:defRPr/>
            </a:pPr>
            <a:fld id="{21493B6F-09B0-4769-8FB9-7D112E2D15A1}" type="slidenum">
              <a:rPr lang="es-ES"/>
              <a:pPr>
                <a:defRPr/>
              </a:pPr>
              <a:t>‹#›</a:t>
            </a:fld>
            <a:endParaRPr lang="es-ES"/>
          </a:p>
        </p:txBody>
      </p:sp>
      <p:sp>
        <p:nvSpPr>
          <p:cNvPr id="6"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987329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031"/>
          <p:cNvSpPr>
            <a:spLocks noGrp="1" noChangeArrowheads="1"/>
          </p:cNvSpPr>
          <p:nvPr>
            <p:ph type="sldNum" sz="quarter" idx="10"/>
          </p:nvPr>
        </p:nvSpPr>
        <p:spPr>
          <a:ln/>
        </p:spPr>
        <p:txBody>
          <a:bodyPr/>
          <a:lstStyle>
            <a:lvl1pPr>
              <a:defRPr/>
            </a:lvl1pPr>
          </a:lstStyle>
          <a:p>
            <a:pPr>
              <a:defRPr/>
            </a:pPr>
            <a:fld id="{25B1B1D9-F15E-467F-9F55-C2FABA57046E}" type="slidenum">
              <a:rPr lang="es-ES"/>
              <a:pPr>
                <a:defRPr/>
              </a:pPr>
              <a:t>‹#›</a:t>
            </a:fld>
            <a:endParaRPr lang="es-ES"/>
          </a:p>
        </p:txBody>
      </p:sp>
      <p:sp>
        <p:nvSpPr>
          <p:cNvPr id="5"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788768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972300" y="304800"/>
            <a:ext cx="2095500" cy="6019800"/>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685800" y="304800"/>
            <a:ext cx="6134100" cy="601980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031"/>
          <p:cNvSpPr>
            <a:spLocks noGrp="1" noChangeArrowheads="1"/>
          </p:cNvSpPr>
          <p:nvPr>
            <p:ph type="sldNum" sz="quarter" idx="10"/>
          </p:nvPr>
        </p:nvSpPr>
        <p:spPr>
          <a:ln/>
        </p:spPr>
        <p:txBody>
          <a:bodyPr/>
          <a:lstStyle>
            <a:lvl1pPr>
              <a:defRPr/>
            </a:lvl1pPr>
          </a:lstStyle>
          <a:p>
            <a:pPr>
              <a:defRPr/>
            </a:pPr>
            <a:fld id="{46D62160-564F-4010-BB15-4A4CAE644A67}" type="slidenum">
              <a:rPr lang="es-ES"/>
              <a:pPr>
                <a:defRPr/>
              </a:pPr>
              <a:t>‹#›</a:t>
            </a:fld>
            <a:endParaRPr lang="es-ES"/>
          </a:p>
        </p:txBody>
      </p:sp>
      <p:sp>
        <p:nvSpPr>
          <p:cNvPr id="5"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3186491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1295400" y="304800"/>
            <a:ext cx="7772400" cy="3048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066800"/>
            <a:ext cx="3810000" cy="5257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066800"/>
            <a:ext cx="3810000" cy="5257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031"/>
          <p:cNvSpPr>
            <a:spLocks noGrp="1" noChangeArrowheads="1"/>
          </p:cNvSpPr>
          <p:nvPr>
            <p:ph type="sldNum" sz="quarter" idx="10"/>
          </p:nvPr>
        </p:nvSpPr>
        <p:spPr>
          <a:ln/>
        </p:spPr>
        <p:txBody>
          <a:bodyPr/>
          <a:lstStyle>
            <a:lvl1pPr>
              <a:defRPr/>
            </a:lvl1pPr>
          </a:lstStyle>
          <a:p>
            <a:pPr>
              <a:defRPr/>
            </a:pPr>
            <a:fld id="{A8826D06-B466-490D-A6E5-BC09D93A526D}" type="slidenum">
              <a:rPr lang="es-ES"/>
              <a:pPr>
                <a:defRPr/>
              </a:pPr>
              <a:t>‹#›</a:t>
            </a:fld>
            <a:endParaRPr lang="es-ES"/>
          </a:p>
        </p:txBody>
      </p:sp>
      <p:sp>
        <p:nvSpPr>
          <p:cNvPr id="6"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3932770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ClipArt" preserve="1">
  <p:cSld name="Título y texto e imágenes prediseñadas">
    <p:spTree>
      <p:nvGrpSpPr>
        <p:cNvPr id="1" name=""/>
        <p:cNvGrpSpPr/>
        <p:nvPr/>
      </p:nvGrpSpPr>
      <p:grpSpPr>
        <a:xfrm>
          <a:off x="0" y="0"/>
          <a:ext cx="0" cy="0"/>
          <a:chOff x="0" y="0"/>
          <a:chExt cx="0" cy="0"/>
        </a:xfrm>
      </p:grpSpPr>
      <p:sp>
        <p:nvSpPr>
          <p:cNvPr id="2" name="1 Título"/>
          <p:cNvSpPr>
            <a:spLocks noGrp="1"/>
          </p:cNvSpPr>
          <p:nvPr>
            <p:ph type="title"/>
          </p:nvPr>
        </p:nvSpPr>
        <p:spPr>
          <a:xfrm>
            <a:off x="1295400" y="304800"/>
            <a:ext cx="7772400" cy="3048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066800"/>
            <a:ext cx="3810000" cy="5257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imágenes prediseñadas"/>
          <p:cNvSpPr>
            <a:spLocks noGrp="1"/>
          </p:cNvSpPr>
          <p:nvPr>
            <p:ph type="clipArt" sz="half" idx="2"/>
          </p:nvPr>
        </p:nvSpPr>
        <p:spPr>
          <a:xfrm>
            <a:off x="4648200" y="1066800"/>
            <a:ext cx="3810000" cy="5257800"/>
          </a:xfrm>
        </p:spPr>
        <p:txBody>
          <a:bodyPr/>
          <a:lstStyle/>
          <a:p>
            <a:pPr lvl="0"/>
            <a:endParaRPr lang="es-ES" noProof="0"/>
          </a:p>
        </p:txBody>
      </p:sp>
      <p:sp>
        <p:nvSpPr>
          <p:cNvPr id="5" name="Rectangle 1031"/>
          <p:cNvSpPr>
            <a:spLocks noGrp="1" noChangeArrowheads="1"/>
          </p:cNvSpPr>
          <p:nvPr>
            <p:ph type="sldNum" sz="quarter" idx="10"/>
          </p:nvPr>
        </p:nvSpPr>
        <p:spPr>
          <a:ln/>
        </p:spPr>
        <p:txBody>
          <a:bodyPr/>
          <a:lstStyle>
            <a:lvl1pPr>
              <a:defRPr/>
            </a:lvl1pPr>
          </a:lstStyle>
          <a:p>
            <a:pPr>
              <a:defRPr/>
            </a:pPr>
            <a:fld id="{A2416A3A-31F6-41EF-87BF-EA6C62A541BC}" type="slidenum">
              <a:rPr lang="es-ES"/>
              <a:pPr>
                <a:defRPr/>
              </a:pPr>
              <a:t>‹#›</a:t>
            </a:fld>
            <a:endParaRPr lang="es-ES"/>
          </a:p>
        </p:txBody>
      </p:sp>
      <p:sp>
        <p:nvSpPr>
          <p:cNvPr id="6"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32437634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4" name="Picture 2" descr="Circulos_azul&amp;rojo"/>
          <p:cNvPicPr>
            <a:picLocks noChangeAspect="1" noChangeArrowheads="1"/>
          </p:cNvPicPr>
          <p:nvPr/>
        </p:nvPicPr>
        <p:blipFill>
          <a:blip r:embed="rId2" cstate="print"/>
          <a:srcRect/>
          <a:stretch>
            <a:fillRect/>
          </a:stretch>
        </p:blipFill>
        <p:spPr bwMode="auto">
          <a:xfrm>
            <a:off x="0" y="0"/>
            <a:ext cx="2786063" cy="6858000"/>
          </a:xfrm>
          <a:prstGeom prst="rect">
            <a:avLst/>
          </a:prstGeom>
          <a:noFill/>
          <a:ln w="9525">
            <a:noFill/>
            <a:miter lim="800000"/>
            <a:headEnd/>
            <a:tailEnd/>
          </a:ln>
        </p:spPr>
      </p:pic>
      <p:pic>
        <p:nvPicPr>
          <p:cNvPr id="5" name="Picture 5" descr="logo_grande"/>
          <p:cNvPicPr>
            <a:picLocks noChangeAspect="1" noChangeArrowheads="1"/>
          </p:cNvPicPr>
          <p:nvPr/>
        </p:nvPicPr>
        <p:blipFill>
          <a:blip r:embed="rId3" cstate="print"/>
          <a:srcRect/>
          <a:stretch>
            <a:fillRect/>
          </a:stretch>
        </p:blipFill>
        <p:spPr bwMode="auto">
          <a:xfrm>
            <a:off x="7848600" y="76200"/>
            <a:ext cx="1176338" cy="827088"/>
          </a:xfrm>
          <a:prstGeom prst="rect">
            <a:avLst/>
          </a:prstGeom>
          <a:noFill/>
          <a:ln w="9525">
            <a:noFill/>
            <a:miter lim="800000"/>
            <a:headEnd/>
            <a:tailEnd/>
          </a:ln>
        </p:spPr>
      </p:pic>
      <p:pic>
        <p:nvPicPr>
          <p:cNvPr id="7" name="Picture 21" descr="logo_upm"/>
          <p:cNvPicPr>
            <a:picLocks noChangeAspect="1" noChangeArrowheads="1"/>
          </p:cNvPicPr>
          <p:nvPr/>
        </p:nvPicPr>
        <p:blipFill>
          <a:blip r:embed="rId4" cstate="print"/>
          <a:srcRect/>
          <a:stretch>
            <a:fillRect/>
          </a:stretch>
        </p:blipFill>
        <p:spPr bwMode="auto">
          <a:xfrm>
            <a:off x="2849508" y="165570"/>
            <a:ext cx="858396" cy="743150"/>
          </a:xfrm>
          <a:prstGeom prst="rect">
            <a:avLst/>
          </a:prstGeom>
          <a:noFill/>
          <a:ln w="9525">
            <a:noFill/>
            <a:miter lim="800000"/>
            <a:headEnd/>
            <a:tailEnd/>
          </a:ln>
        </p:spPr>
      </p:pic>
      <p:sp>
        <p:nvSpPr>
          <p:cNvPr id="80899" name="Rectangle 3"/>
          <p:cNvSpPr>
            <a:spLocks noGrp="1" noChangeArrowheads="1"/>
          </p:cNvSpPr>
          <p:nvPr>
            <p:ph type="ctrTitle"/>
          </p:nvPr>
        </p:nvSpPr>
        <p:spPr>
          <a:xfrm>
            <a:off x="2743200" y="990600"/>
            <a:ext cx="6172200" cy="2971800"/>
          </a:xfrm>
        </p:spPr>
        <p:txBody>
          <a:bodyPr/>
          <a:lstStyle>
            <a:lvl1pPr algn="ctr">
              <a:defRPr sz="3200">
                <a:solidFill>
                  <a:srgbClr val="333333"/>
                </a:solidFill>
                <a:latin typeface="Helvetica" charset="0"/>
                <a:ea typeface="Helvetica" charset="0"/>
                <a:cs typeface="Helvetica" charset="0"/>
              </a:defRPr>
            </a:lvl1pPr>
          </a:lstStyle>
          <a:p>
            <a:r>
              <a:rPr lang="es-ES"/>
              <a:t>Title</a:t>
            </a:r>
          </a:p>
        </p:txBody>
      </p:sp>
      <p:sp>
        <p:nvSpPr>
          <p:cNvPr id="80900" name="Rectangle 4"/>
          <p:cNvSpPr>
            <a:spLocks noGrp="1" noChangeArrowheads="1"/>
          </p:cNvSpPr>
          <p:nvPr>
            <p:ph type="subTitle" idx="1"/>
          </p:nvPr>
        </p:nvSpPr>
        <p:spPr>
          <a:xfrm>
            <a:off x="2743200" y="3962400"/>
            <a:ext cx="6172200" cy="2209800"/>
          </a:xfrm>
        </p:spPr>
        <p:txBody>
          <a:bodyPr/>
          <a:lstStyle>
            <a:lvl1pPr marL="0" indent="0" algn="ctr">
              <a:buFontTx/>
              <a:buNone/>
              <a:defRPr sz="1000">
                <a:solidFill>
                  <a:srgbClr val="333333"/>
                </a:solidFill>
                <a:latin typeface="Helvetica" charset="0"/>
                <a:ea typeface="Helvetica" charset="0"/>
                <a:cs typeface="Helvetica" charset="0"/>
              </a:defRPr>
            </a:lvl1pPr>
          </a:lstStyle>
          <a:p>
            <a:r>
              <a:rPr lang="en-GB"/>
              <a:t>Subtitle</a:t>
            </a:r>
            <a:endParaRPr lang="es-ES_tradnl"/>
          </a:p>
          <a:p>
            <a:endParaRPr lang="es-ES"/>
          </a:p>
        </p:txBody>
      </p:sp>
    </p:spTree>
    <p:extLst>
      <p:ext uri="{BB962C8B-B14F-4D97-AF65-F5344CB8AC3E}">
        <p14:creationId xmlns:p14="http://schemas.microsoft.com/office/powerpoint/2010/main" val="239535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idx="1"/>
          </p:nvPr>
        </p:nvSpPr>
        <p:spPr>
          <a:xfrm>
            <a:off x="685800" y="720969"/>
            <a:ext cx="7772400" cy="5603631"/>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Título 3">
            <a:extLst>
              <a:ext uri="{FF2B5EF4-FFF2-40B4-BE49-F238E27FC236}">
                <a16:creationId xmlns:a16="http://schemas.microsoft.com/office/drawing/2014/main" xmlns="" id="{2B948B33-1788-4970-B74C-DC77344B1FD0}"/>
              </a:ext>
            </a:extLst>
          </p:cNvPr>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416944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idx="1"/>
          </p:nvPr>
        </p:nvSpPr>
        <p:spPr>
          <a:xfrm>
            <a:off x="685800" y="720969"/>
            <a:ext cx="7772400" cy="5603631"/>
          </a:xfrm>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Título 3">
            <a:extLst>
              <a:ext uri="{FF2B5EF4-FFF2-40B4-BE49-F238E27FC236}">
                <a16:creationId xmlns:a16="http://schemas.microsoft.com/office/drawing/2014/main" xmlns="" id="{2B948B33-1788-4970-B74C-DC77344B1FD0}"/>
              </a:ext>
            </a:extLst>
          </p:cNvPr>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555989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4" name="Title 3"/>
          <p:cNvSpPr>
            <a:spLocks noGrp="1"/>
          </p:cNvSpPr>
          <p:nvPr>
            <p:ph type="title"/>
          </p:nvPr>
        </p:nvSpPr>
        <p:spPr/>
        <p:txBody>
          <a:bodyPr/>
          <a:lstStyle/>
          <a:p>
            <a:r>
              <a:rPr lang="en-US"/>
              <a:t>Click to edit Master title style</a:t>
            </a:r>
            <a:endParaRPr lang="es-ES"/>
          </a:p>
        </p:txBody>
      </p:sp>
      <p:sp>
        <p:nvSpPr>
          <p:cNvPr id="6" name="Text Placeholder 5"/>
          <p:cNvSpPr>
            <a:spLocks noGrp="1"/>
          </p:cNvSpPr>
          <p:nvPr>
            <p:ph type="body" sz="quarter" idx="11"/>
          </p:nvPr>
        </p:nvSpPr>
        <p:spPr>
          <a:xfrm>
            <a:off x="488487" y="3533683"/>
            <a:ext cx="7270596" cy="2654300"/>
          </a:xfrm>
        </p:spPr>
        <p:txBody>
          <a:bodyPr/>
          <a:lstStyle>
            <a:lvl1pPr marL="0" indent="0">
              <a:buNone/>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1758925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sz="half" idx="1"/>
          </p:nvPr>
        </p:nvSpPr>
        <p:spPr>
          <a:xfrm>
            <a:off x="6858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3 Marcador de contenido"/>
          <p:cNvSpPr>
            <a:spLocks noGrp="1"/>
          </p:cNvSpPr>
          <p:nvPr>
            <p:ph sz="half" idx="2"/>
          </p:nvPr>
        </p:nvSpPr>
        <p:spPr>
          <a:xfrm>
            <a:off x="46482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923704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031"/>
          <p:cNvSpPr>
            <a:spLocks noGrp="1" noChangeArrowheads="1"/>
          </p:cNvSpPr>
          <p:nvPr>
            <p:ph type="sldNum" sz="quarter" idx="10"/>
          </p:nvPr>
        </p:nvSpPr>
        <p:spPr>
          <a:ln/>
        </p:spPr>
        <p:txBody>
          <a:bodyPr/>
          <a:lstStyle>
            <a:lvl1pPr>
              <a:defRPr/>
            </a:lvl1pPr>
          </a:lstStyle>
          <a:p>
            <a:pPr>
              <a:defRPr/>
            </a:pPr>
            <a:fld id="{F0C21DF7-DDCE-4507-AA6C-DD3DE7251441}" type="slidenum">
              <a:rPr lang="es-ES"/>
              <a:pPr>
                <a:defRPr/>
              </a:pPr>
              <a:t>‹#›</a:t>
            </a:fld>
            <a:endParaRPr lang="es-ES"/>
          </a:p>
        </p:txBody>
      </p:sp>
    </p:spTree>
    <p:extLst>
      <p:ext uri="{BB962C8B-B14F-4D97-AF65-F5344CB8AC3E}">
        <p14:creationId xmlns:p14="http://schemas.microsoft.com/office/powerpoint/2010/main" val="6925922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1_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741073"/>
            <a:ext cx="7772400" cy="1362075"/>
          </a:xfrm>
        </p:spPr>
        <p:txBody>
          <a:bodyPr anchor="t"/>
          <a:lstStyle>
            <a:lvl1pPr algn="l">
              <a:defRPr sz="3200" b="1" cap="all">
                <a:solidFill>
                  <a:schemeClr val="tx1">
                    <a:lumMod val="65000"/>
                    <a:lumOff val="35000"/>
                  </a:schemeClr>
                </a:solidFill>
              </a:defRPr>
            </a:lvl1pPr>
          </a:lstStyle>
          <a:p>
            <a:r>
              <a:rPr lang="es-ES" dirty="0"/>
              <a:t>Haga clic para modificar el estilo de título del patrón</a:t>
            </a:r>
          </a:p>
        </p:txBody>
      </p:sp>
      <p:sp>
        <p:nvSpPr>
          <p:cNvPr id="3" name="2 Marcador de texto"/>
          <p:cNvSpPr>
            <a:spLocks noGrp="1"/>
          </p:cNvSpPr>
          <p:nvPr>
            <p:ph type="body" idx="1"/>
          </p:nvPr>
        </p:nvSpPr>
        <p:spPr>
          <a:xfrm>
            <a:off x="722313" y="2240886"/>
            <a:ext cx="7772400" cy="1500187"/>
          </a:xfrm>
        </p:spPr>
        <p:txBody>
          <a:bodyPr anchor="b"/>
          <a:lstStyle>
            <a:lvl1pPr marL="0" indent="0">
              <a:buNone/>
              <a:defRPr sz="2000">
                <a:solidFill>
                  <a:schemeClr val="tx1">
                    <a:lumMod val="50000"/>
                    <a:lumOff val="5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a:t>Haga clic para modificar el estilo de texto del patrón</a:t>
            </a:r>
          </a:p>
        </p:txBody>
      </p:sp>
      <p:sp>
        <p:nvSpPr>
          <p:cNvPr id="7" name="Slide Number Placeholder 2"/>
          <p:cNvSpPr txBox="1">
            <a:spLocks/>
          </p:cNvSpPr>
          <p:nvPr userDrawn="1"/>
        </p:nvSpPr>
        <p:spPr bwMode="auto">
          <a:xfrm>
            <a:off x="8819265" y="6632634"/>
            <a:ext cx="252000" cy="2520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defPPr>
              <a:defRPr lang="es-ES"/>
            </a:defPPr>
            <a:lvl1pPr marL="0" algn="ctr" defTabSz="457200" rtl="0" eaLnBrk="1" latinLnBrk="0" hangingPunct="1">
              <a:defRPr sz="1000" kern="1200">
                <a:solidFill>
                  <a:schemeClr val="tx1"/>
                </a:solidFill>
                <a:latin typeface="Helvetica" charset="0"/>
                <a:ea typeface="Helvetica" charset="0"/>
                <a:cs typeface="Helvetica"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92631D3C-B322-41C9-B213-0B044B1AFDFE}" type="slidenum">
              <a:rPr kumimoji="0" lang="es-ES" sz="1000" b="0" i="0" u="none" strike="noStrike" kern="1200" cap="none" spc="0" normalizeH="0" baseline="0" noProof="0" smtClean="0">
                <a:ln>
                  <a:noFill/>
                </a:ln>
                <a:solidFill>
                  <a:srgbClr val="FFFFFF"/>
                </a:solidFill>
                <a:effectLst/>
                <a:uLnTx/>
                <a:uFillTx/>
                <a:latin typeface="Helvetica" charset="0"/>
                <a:cs typeface="Helvetica" charset="0"/>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s-ES" sz="1000" b="0" i="0" u="none" strike="noStrike" kern="1200" cap="none" spc="0" normalizeH="0" baseline="0" noProof="0" dirty="0">
              <a:ln>
                <a:noFill/>
              </a:ln>
              <a:solidFill>
                <a:srgbClr val="FFFFFF"/>
              </a:solidFill>
              <a:effectLst/>
              <a:uLnTx/>
              <a:uFillTx/>
              <a:latin typeface="Helvetica" charset="0"/>
              <a:cs typeface="Helvetica" charset="0"/>
            </a:endParaRPr>
          </a:p>
        </p:txBody>
      </p:sp>
    </p:spTree>
    <p:extLst>
      <p:ext uri="{BB962C8B-B14F-4D97-AF65-F5344CB8AC3E}">
        <p14:creationId xmlns:p14="http://schemas.microsoft.com/office/powerpoint/2010/main" val="1898269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4" name="Title 3"/>
          <p:cNvSpPr>
            <a:spLocks noGrp="1"/>
          </p:cNvSpPr>
          <p:nvPr>
            <p:ph type="title"/>
          </p:nvPr>
        </p:nvSpPr>
        <p:spPr/>
        <p:txBody>
          <a:bodyPr/>
          <a:lstStyle/>
          <a:p>
            <a:r>
              <a:rPr lang="en-US"/>
              <a:t>Click to edit Master title style</a:t>
            </a:r>
            <a:endParaRPr lang="es-ES"/>
          </a:p>
        </p:txBody>
      </p:sp>
      <p:sp>
        <p:nvSpPr>
          <p:cNvPr id="6" name="Text Placeholder 5"/>
          <p:cNvSpPr>
            <a:spLocks noGrp="1"/>
          </p:cNvSpPr>
          <p:nvPr>
            <p:ph type="body" sz="quarter" idx="11"/>
          </p:nvPr>
        </p:nvSpPr>
        <p:spPr>
          <a:xfrm>
            <a:off x="488487" y="3533683"/>
            <a:ext cx="7270596" cy="2654300"/>
          </a:xfrm>
        </p:spPr>
        <p:txBody>
          <a:bodyPr/>
          <a:lstStyle>
            <a:lvl1pPr marL="0" indent="0">
              <a:buNone/>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s-ES" dirty="0"/>
          </a:p>
        </p:txBody>
      </p:sp>
    </p:spTree>
    <p:extLst>
      <p:ext uri="{BB962C8B-B14F-4D97-AF65-F5344CB8AC3E}">
        <p14:creationId xmlns:p14="http://schemas.microsoft.com/office/powerpoint/2010/main" val="57243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5" name="2 Marcador de contenido"/>
          <p:cNvSpPr>
            <a:spLocks noGrp="1"/>
          </p:cNvSpPr>
          <p:nvPr>
            <p:ph sz="half" idx="1"/>
          </p:nvPr>
        </p:nvSpPr>
        <p:spPr>
          <a:xfrm>
            <a:off x="6858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3 Marcador de contenido"/>
          <p:cNvSpPr>
            <a:spLocks noGrp="1"/>
          </p:cNvSpPr>
          <p:nvPr>
            <p:ph sz="half" idx="2"/>
          </p:nvPr>
        </p:nvSpPr>
        <p:spPr>
          <a:xfrm>
            <a:off x="46482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1980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4" name="Picture 1026" descr="Circulos_azul&amp;rojo"/>
          <p:cNvPicPr>
            <a:picLocks noChangeAspect="1" noChangeArrowheads="1"/>
          </p:cNvPicPr>
          <p:nvPr/>
        </p:nvPicPr>
        <p:blipFill>
          <a:blip r:embed="rId2" cstate="print"/>
          <a:srcRect/>
          <a:stretch>
            <a:fillRect/>
          </a:stretch>
        </p:blipFill>
        <p:spPr bwMode="auto">
          <a:xfrm>
            <a:off x="0" y="0"/>
            <a:ext cx="2786063" cy="6858000"/>
          </a:xfrm>
          <a:prstGeom prst="rect">
            <a:avLst/>
          </a:prstGeom>
          <a:noFill/>
          <a:ln w="9525">
            <a:noFill/>
            <a:miter lim="800000"/>
            <a:headEnd/>
            <a:tailEnd/>
          </a:ln>
        </p:spPr>
      </p:pic>
      <p:pic>
        <p:nvPicPr>
          <p:cNvPr id="5" name="Picture 1029" descr="logo_grande"/>
          <p:cNvPicPr>
            <a:picLocks noChangeAspect="1" noChangeArrowheads="1"/>
          </p:cNvPicPr>
          <p:nvPr/>
        </p:nvPicPr>
        <p:blipFill>
          <a:blip r:embed="rId3" cstate="print"/>
          <a:srcRect/>
          <a:stretch>
            <a:fillRect/>
          </a:stretch>
        </p:blipFill>
        <p:spPr bwMode="auto">
          <a:xfrm>
            <a:off x="7848600" y="76200"/>
            <a:ext cx="1176338" cy="827088"/>
          </a:xfrm>
          <a:prstGeom prst="rect">
            <a:avLst/>
          </a:prstGeom>
          <a:noFill/>
          <a:ln w="9525">
            <a:noFill/>
            <a:miter lim="800000"/>
            <a:headEnd/>
            <a:tailEnd/>
          </a:ln>
        </p:spPr>
      </p:pic>
      <p:pic>
        <p:nvPicPr>
          <p:cNvPr id="6" name="Picture 1032" descr="logo_fi"/>
          <p:cNvPicPr>
            <a:picLocks noChangeAspect="1" noChangeArrowheads="1"/>
          </p:cNvPicPr>
          <p:nvPr/>
        </p:nvPicPr>
        <p:blipFill>
          <a:blip r:embed="rId4" cstate="print"/>
          <a:srcRect/>
          <a:stretch>
            <a:fillRect/>
          </a:stretch>
        </p:blipFill>
        <p:spPr bwMode="auto">
          <a:xfrm>
            <a:off x="2895600" y="152400"/>
            <a:ext cx="541338" cy="617538"/>
          </a:xfrm>
          <a:prstGeom prst="rect">
            <a:avLst/>
          </a:prstGeom>
          <a:noFill/>
          <a:ln w="9525">
            <a:noFill/>
            <a:miter lim="800000"/>
            <a:headEnd/>
            <a:tailEnd/>
          </a:ln>
        </p:spPr>
      </p:pic>
      <p:pic>
        <p:nvPicPr>
          <p:cNvPr id="7" name="Picture 1033" descr="logo_upm"/>
          <p:cNvPicPr>
            <a:picLocks noChangeAspect="1" noChangeArrowheads="1"/>
          </p:cNvPicPr>
          <p:nvPr/>
        </p:nvPicPr>
        <p:blipFill>
          <a:blip r:embed="rId5" cstate="print"/>
          <a:srcRect/>
          <a:stretch>
            <a:fillRect/>
          </a:stretch>
        </p:blipFill>
        <p:spPr bwMode="auto">
          <a:xfrm>
            <a:off x="3505200" y="168275"/>
            <a:ext cx="685800" cy="593725"/>
          </a:xfrm>
          <a:prstGeom prst="rect">
            <a:avLst/>
          </a:prstGeom>
          <a:noFill/>
          <a:ln w="9525">
            <a:noFill/>
            <a:miter lim="800000"/>
            <a:headEnd/>
            <a:tailEnd/>
          </a:ln>
        </p:spPr>
      </p:pic>
      <p:sp>
        <p:nvSpPr>
          <p:cNvPr id="248835" name="Rectangle 1027"/>
          <p:cNvSpPr>
            <a:spLocks noGrp="1" noChangeArrowheads="1"/>
          </p:cNvSpPr>
          <p:nvPr>
            <p:ph type="ctrTitle"/>
          </p:nvPr>
        </p:nvSpPr>
        <p:spPr>
          <a:xfrm>
            <a:off x="2743200" y="990600"/>
            <a:ext cx="6172200" cy="2971800"/>
          </a:xfrm>
        </p:spPr>
        <p:txBody>
          <a:bodyPr/>
          <a:lstStyle>
            <a:lvl1pPr algn="ctr">
              <a:defRPr sz="3200">
                <a:solidFill>
                  <a:srgbClr val="333333"/>
                </a:solidFill>
              </a:defRPr>
            </a:lvl1pPr>
          </a:lstStyle>
          <a:p>
            <a:r>
              <a:rPr lang="es-ES"/>
              <a:t>Title</a:t>
            </a:r>
          </a:p>
        </p:txBody>
      </p:sp>
      <p:sp>
        <p:nvSpPr>
          <p:cNvPr id="248836" name="Rectangle 1028"/>
          <p:cNvSpPr>
            <a:spLocks noGrp="1" noChangeArrowheads="1"/>
          </p:cNvSpPr>
          <p:nvPr>
            <p:ph type="subTitle" idx="1"/>
          </p:nvPr>
        </p:nvSpPr>
        <p:spPr>
          <a:xfrm>
            <a:off x="2743200" y="3962400"/>
            <a:ext cx="6172200" cy="2514600"/>
          </a:xfrm>
        </p:spPr>
        <p:txBody>
          <a:bodyPr/>
          <a:lstStyle>
            <a:lvl1pPr marL="0" indent="0" algn="ctr">
              <a:buFontTx/>
              <a:buNone/>
              <a:defRPr sz="1000">
                <a:solidFill>
                  <a:srgbClr val="333333"/>
                </a:solidFill>
              </a:defRPr>
            </a:lvl1pPr>
          </a:lstStyle>
          <a:p>
            <a:r>
              <a:rPr lang="en-GB"/>
              <a:t>Subtitle</a:t>
            </a:r>
            <a:endParaRPr lang="es-ES_tradnl"/>
          </a:p>
          <a:p>
            <a:endParaRPr lang="es-ES"/>
          </a:p>
        </p:txBody>
      </p:sp>
      <p:sp>
        <p:nvSpPr>
          <p:cNvPr id="8" name="Rectangle 1030"/>
          <p:cNvSpPr>
            <a:spLocks noGrp="1" noChangeArrowheads="1"/>
          </p:cNvSpPr>
          <p:nvPr>
            <p:ph type="dt" sz="quarter" idx="10"/>
          </p:nvPr>
        </p:nvSpPr>
        <p:spPr bwMode="auto">
          <a:xfrm>
            <a:off x="7315200" y="6553200"/>
            <a:ext cx="1752600" cy="2286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a:solidFill>
                  <a:srgbClr val="333333"/>
                </a:solidFill>
              </a:defRPr>
            </a:lvl1pPr>
          </a:lstStyle>
          <a:p>
            <a:pPr>
              <a:defRPr/>
            </a:pPr>
            <a:endParaRPr lang="es-ES"/>
          </a:p>
        </p:txBody>
      </p:sp>
      <p:sp>
        <p:nvSpPr>
          <p:cNvPr id="9" name="Rectangle 1031"/>
          <p:cNvSpPr>
            <a:spLocks noGrp="1" noChangeArrowheads="1"/>
          </p:cNvSpPr>
          <p:nvPr>
            <p:ph type="ftr" sz="quarter" idx="11"/>
          </p:nvPr>
        </p:nvSpPr>
        <p:spPr>
          <a:xfrm>
            <a:off x="2819400" y="6553200"/>
            <a:ext cx="4419600" cy="228600"/>
          </a:xfrm>
        </p:spPr>
        <p:txBody>
          <a:bodyPr/>
          <a:lstStyle>
            <a:lvl1pPr>
              <a:spcBef>
                <a:spcPct val="50000"/>
              </a:spcBef>
              <a:defRPr>
                <a:solidFill>
                  <a:srgbClr val="333333"/>
                </a:solidFill>
              </a:defRPr>
            </a:lvl1pPr>
          </a:lstStyle>
          <a:p>
            <a:pPr>
              <a:defRPr/>
            </a:pPr>
            <a:r>
              <a:rPr lang="es-ES"/>
              <a:t>Tag Disambiguation Using DBpedia</a:t>
            </a:r>
            <a:endParaRPr lang="es-ES">
              <a:solidFill>
                <a:schemeClr val="accent2"/>
              </a:solidFill>
              <a:latin typeface="Times New Roman" pitchFamily="18" charset="0"/>
            </a:endParaRPr>
          </a:p>
        </p:txBody>
      </p:sp>
    </p:spTree>
    <p:extLst>
      <p:ext uri="{BB962C8B-B14F-4D97-AF65-F5344CB8AC3E}">
        <p14:creationId xmlns:p14="http://schemas.microsoft.com/office/powerpoint/2010/main" val="2586708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1031"/>
          <p:cNvSpPr>
            <a:spLocks noGrp="1" noChangeArrowheads="1"/>
          </p:cNvSpPr>
          <p:nvPr>
            <p:ph type="sldNum" sz="quarter" idx="10"/>
          </p:nvPr>
        </p:nvSpPr>
        <p:spPr>
          <a:ln/>
        </p:spPr>
        <p:txBody>
          <a:bodyPr/>
          <a:lstStyle>
            <a:lvl1pPr>
              <a:defRPr/>
            </a:lvl1pPr>
          </a:lstStyle>
          <a:p>
            <a:pPr>
              <a:defRPr/>
            </a:pPr>
            <a:fld id="{F0C21DF7-DDCE-4507-AA6C-DD3DE7251441}" type="slidenum">
              <a:rPr lang="es-ES"/>
              <a:pPr>
                <a:defRPr/>
              </a:pPr>
              <a:t>‹#›</a:t>
            </a:fld>
            <a:endParaRPr lang="es-ES"/>
          </a:p>
        </p:txBody>
      </p:sp>
      <p:sp>
        <p:nvSpPr>
          <p:cNvPr id="5"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1110096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2000" b="1" cap="all">
                <a:solidFill>
                  <a:schemeClr val="bg2">
                    <a:lumMod val="60000"/>
                    <a:lumOff val="40000"/>
                  </a:schemeClr>
                </a:solidFill>
              </a:defRPr>
            </a:lvl1pPr>
          </a:lstStyle>
          <a:p>
            <a:r>
              <a:rPr lang="es-ES" dirty="0"/>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4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a:t>Haga clic para modificar el estilo de texto del patrón</a:t>
            </a:r>
          </a:p>
        </p:txBody>
      </p:sp>
      <p:sp>
        <p:nvSpPr>
          <p:cNvPr id="4" name="Rectangle 1031"/>
          <p:cNvSpPr>
            <a:spLocks noGrp="1" noChangeArrowheads="1"/>
          </p:cNvSpPr>
          <p:nvPr>
            <p:ph type="sldNum" sz="quarter" idx="10"/>
          </p:nvPr>
        </p:nvSpPr>
        <p:spPr>
          <a:ln/>
        </p:spPr>
        <p:txBody>
          <a:bodyPr/>
          <a:lstStyle>
            <a:lvl1pPr>
              <a:defRPr/>
            </a:lvl1pPr>
          </a:lstStyle>
          <a:p>
            <a:pPr>
              <a:defRPr/>
            </a:pPr>
            <a:fld id="{BC150BA8-76B3-46B6-921F-F3F5CF3D5CA3}" type="slidenum">
              <a:rPr lang="es-ES"/>
              <a:pPr>
                <a:defRPr/>
              </a:pPr>
              <a:t>‹#›</a:t>
            </a:fld>
            <a:endParaRPr lang="es-ES"/>
          </a:p>
        </p:txBody>
      </p:sp>
    </p:spTree>
    <p:extLst>
      <p:ext uri="{BB962C8B-B14F-4D97-AF65-F5344CB8AC3E}">
        <p14:creationId xmlns:p14="http://schemas.microsoft.com/office/powerpoint/2010/main" val="231258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741073"/>
            <a:ext cx="7772400" cy="1362075"/>
          </a:xfrm>
        </p:spPr>
        <p:txBody>
          <a:bodyPr anchor="t"/>
          <a:lstStyle>
            <a:lvl1pPr algn="l">
              <a:defRPr sz="3200" b="1" cap="all">
                <a:solidFill>
                  <a:schemeClr val="tx1">
                    <a:lumMod val="65000"/>
                    <a:lumOff val="35000"/>
                  </a:schemeClr>
                </a:solidFill>
              </a:defRPr>
            </a:lvl1pPr>
          </a:lstStyle>
          <a:p>
            <a:r>
              <a:rPr lang="es-ES" dirty="0"/>
              <a:t>Haga clic para modificar el estilo de título del patrón</a:t>
            </a:r>
          </a:p>
        </p:txBody>
      </p:sp>
      <p:sp>
        <p:nvSpPr>
          <p:cNvPr id="3" name="2 Marcador de texto"/>
          <p:cNvSpPr>
            <a:spLocks noGrp="1"/>
          </p:cNvSpPr>
          <p:nvPr>
            <p:ph type="body" idx="1"/>
          </p:nvPr>
        </p:nvSpPr>
        <p:spPr>
          <a:xfrm>
            <a:off x="722313" y="2240886"/>
            <a:ext cx="7772400" cy="1500187"/>
          </a:xfrm>
        </p:spPr>
        <p:txBody>
          <a:bodyPr anchor="b"/>
          <a:lstStyle>
            <a:lvl1pPr marL="0" indent="0">
              <a:buNone/>
              <a:defRPr sz="2000">
                <a:solidFill>
                  <a:schemeClr val="tx1">
                    <a:lumMod val="50000"/>
                    <a:lumOff val="5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a:t>Haga clic para modificar el estilo de texto del patrón</a:t>
            </a:r>
          </a:p>
        </p:txBody>
      </p:sp>
      <p:sp>
        <p:nvSpPr>
          <p:cNvPr id="7" name="Slide Number Placeholder 2"/>
          <p:cNvSpPr txBox="1">
            <a:spLocks/>
          </p:cNvSpPr>
          <p:nvPr userDrawn="1"/>
        </p:nvSpPr>
        <p:spPr bwMode="auto">
          <a:xfrm>
            <a:off x="8819265" y="6632634"/>
            <a:ext cx="252000" cy="2520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defPPr>
              <a:defRPr lang="es-ES"/>
            </a:defPPr>
            <a:lvl1pPr marL="0" algn="ctr" defTabSz="457200" rtl="0" eaLnBrk="1" latinLnBrk="0" hangingPunct="1">
              <a:defRPr sz="1000" kern="1200">
                <a:solidFill>
                  <a:schemeClr val="tx1"/>
                </a:solidFill>
                <a:latin typeface="Helvetica" charset="0"/>
                <a:ea typeface="Helvetica" charset="0"/>
                <a:cs typeface="Helvetica"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fld id="{92631D3C-B322-41C9-B213-0B044B1AFDFE}" type="slidenum">
              <a:rPr kumimoji="0" lang="es-ES" sz="1000" b="0" i="0" u="none" strike="noStrike" kern="1200" cap="none" spc="0" normalizeH="0" baseline="0" noProof="0" smtClean="0">
                <a:ln>
                  <a:noFill/>
                </a:ln>
                <a:solidFill>
                  <a:srgbClr val="FFFFFF"/>
                </a:solidFill>
                <a:effectLst/>
                <a:uLnTx/>
                <a:uFillTx/>
                <a:latin typeface="Helvetica" charset="0"/>
                <a:cs typeface="Helvetica" charset="0"/>
              </a:rPr>
              <a:pPr marL="0" marR="0" lvl="0" indent="0" algn="ctr" defTabSz="914400" rtl="0" eaLnBrk="1" fontAlgn="base" latinLnBrk="0" hangingPunct="1">
                <a:lnSpc>
                  <a:spcPct val="100000"/>
                </a:lnSpc>
                <a:spcBef>
                  <a:spcPct val="0"/>
                </a:spcBef>
                <a:spcAft>
                  <a:spcPct val="0"/>
                </a:spcAft>
                <a:buClrTx/>
                <a:buSzTx/>
                <a:buFontTx/>
                <a:buNone/>
                <a:tabLst/>
                <a:defRPr/>
              </a:pPr>
              <a:t>‹#›</a:t>
            </a:fld>
            <a:endParaRPr kumimoji="0" lang="es-ES" sz="1000" b="0" i="0" u="none" strike="noStrike" kern="1200" cap="none" spc="0" normalizeH="0" baseline="0" noProof="0" dirty="0">
              <a:ln>
                <a:noFill/>
              </a:ln>
              <a:solidFill>
                <a:srgbClr val="FFFFFF"/>
              </a:solidFill>
              <a:effectLst/>
              <a:uLnTx/>
              <a:uFillTx/>
              <a:latin typeface="Helvetica" charset="0"/>
              <a:cs typeface="Helvetica" charset="0"/>
            </a:endParaRPr>
          </a:p>
        </p:txBody>
      </p:sp>
    </p:spTree>
    <p:extLst>
      <p:ext uri="{BB962C8B-B14F-4D97-AF65-F5344CB8AC3E}">
        <p14:creationId xmlns:p14="http://schemas.microsoft.com/office/powerpoint/2010/main" val="251110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6858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0668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1031"/>
          <p:cNvSpPr>
            <a:spLocks noGrp="1" noChangeArrowheads="1"/>
          </p:cNvSpPr>
          <p:nvPr>
            <p:ph type="sldNum" sz="quarter" idx="10"/>
          </p:nvPr>
        </p:nvSpPr>
        <p:spPr>
          <a:ln/>
        </p:spPr>
        <p:txBody>
          <a:bodyPr/>
          <a:lstStyle>
            <a:lvl1pPr>
              <a:defRPr/>
            </a:lvl1pPr>
          </a:lstStyle>
          <a:p>
            <a:pPr>
              <a:defRPr/>
            </a:pPr>
            <a:fld id="{95E00EDE-D03D-4D6C-8A9B-E45CECD701DA}" type="slidenum">
              <a:rPr lang="es-ES"/>
              <a:pPr>
                <a:defRPr/>
              </a:pPr>
              <a:t>‹#›</a:t>
            </a:fld>
            <a:endParaRPr lang="es-ES"/>
          </a:p>
        </p:txBody>
      </p:sp>
      <p:sp>
        <p:nvSpPr>
          <p:cNvPr id="6" name="Rectangle 1035"/>
          <p:cNvSpPr>
            <a:spLocks noGrp="1" noChangeArrowheads="1"/>
          </p:cNvSpPr>
          <p:nvPr>
            <p:ph type="ftr" sz="quarter" idx="11"/>
          </p:nvPr>
        </p:nvSpPr>
        <p:spPr>
          <a:ln/>
        </p:spPr>
        <p:txBody>
          <a:bodyPr/>
          <a:lstStyle>
            <a:lvl1pPr>
              <a:defRPr/>
            </a:lvl1pPr>
          </a:lstStyle>
          <a:p>
            <a:pPr>
              <a:defRPr/>
            </a:pPr>
            <a:r>
              <a:rPr lang="es-ES"/>
              <a:t>Tag Disambiguation Using DBpedia</a:t>
            </a:r>
          </a:p>
        </p:txBody>
      </p:sp>
    </p:spTree>
    <p:extLst>
      <p:ext uri="{BB962C8B-B14F-4D97-AF65-F5344CB8AC3E}">
        <p14:creationId xmlns:p14="http://schemas.microsoft.com/office/powerpoint/2010/main" val="27685110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image" Target="../media/image6.png"/><Relationship Id="rId2" Type="http://schemas.openxmlformats.org/officeDocument/2006/relationships/slideLayout" Target="../slideLayouts/slideLayout6.xml"/><Relationship Id="rId16"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theme" Target="../theme/theme2.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94" name="Text Box 22"/>
          <p:cNvSpPr txBox="1">
            <a:spLocks noChangeArrowheads="1"/>
          </p:cNvSpPr>
          <p:nvPr userDrawn="1"/>
        </p:nvSpPr>
        <p:spPr bwMode="auto">
          <a:xfrm>
            <a:off x="0" y="6606000"/>
            <a:ext cx="9144000" cy="252000"/>
          </a:xfrm>
          <a:prstGeom prst="rect">
            <a:avLst/>
          </a:prstGeom>
          <a:solidFill>
            <a:srgbClr val="2F7AAD"/>
          </a:solidFill>
          <a:ln w="9525">
            <a:noFill/>
            <a:miter lim="800000"/>
            <a:headEnd/>
            <a:tailEnd/>
          </a:ln>
          <a:effectLst/>
        </p:spPr>
        <p:txBody>
          <a:bodyPr>
            <a:spAutoFit/>
          </a:bodyPr>
          <a:lstStyle/>
          <a:p>
            <a:pPr algn="ctr" defTabSz="914400" fontAlgn="base">
              <a:spcBef>
                <a:spcPct val="50000"/>
              </a:spcBef>
              <a:spcAft>
                <a:spcPct val="0"/>
              </a:spcAft>
              <a:defRPr/>
            </a:pPr>
            <a:endParaRPr lang="es-ES" sz="900">
              <a:solidFill>
                <a:srgbClr val="3333CC"/>
              </a:solidFill>
              <a:latin typeface="Helvetica" charset="0"/>
              <a:ea typeface="Helvetica" charset="0"/>
              <a:cs typeface="Helvetica" charset="0"/>
            </a:endParaRPr>
          </a:p>
        </p:txBody>
      </p:sp>
      <p:sp>
        <p:nvSpPr>
          <p:cNvPr id="79892" name="Text Box 20"/>
          <p:cNvSpPr txBox="1">
            <a:spLocks noChangeArrowheads="1"/>
          </p:cNvSpPr>
          <p:nvPr/>
        </p:nvSpPr>
        <p:spPr bwMode="auto">
          <a:xfrm>
            <a:off x="0" y="-10830"/>
            <a:ext cx="9144000" cy="457200"/>
          </a:xfrm>
          <a:prstGeom prst="rect">
            <a:avLst/>
          </a:prstGeom>
          <a:solidFill>
            <a:srgbClr val="E80000"/>
          </a:solidFill>
          <a:ln w="9525">
            <a:noFill/>
            <a:miter lim="800000"/>
            <a:headEnd/>
            <a:tailEnd/>
          </a:ln>
          <a:effectLst>
            <a:reflection endPos="0" dist="50800" dir="5400000" sy="-100000" algn="bl" rotWithShape="0"/>
          </a:effectLst>
        </p:spPr>
        <p:txBody>
          <a:bodyPr>
            <a:spAutoFit/>
          </a:bodyPr>
          <a:lstStyle/>
          <a:p>
            <a:pPr algn="ctr" defTabSz="914400" fontAlgn="base">
              <a:spcBef>
                <a:spcPct val="50000"/>
              </a:spcBef>
              <a:spcAft>
                <a:spcPct val="0"/>
              </a:spcAft>
              <a:defRPr/>
            </a:pPr>
            <a:endParaRPr lang="es-ES" sz="2400">
              <a:solidFill>
                <a:srgbClr val="3333CC"/>
              </a:solidFill>
              <a:latin typeface="Helvetica" charset="0"/>
              <a:ea typeface="Helvetica" charset="0"/>
              <a:cs typeface="Helvetica" charset="0"/>
            </a:endParaRPr>
          </a:p>
        </p:txBody>
      </p:sp>
      <p:sp>
        <p:nvSpPr>
          <p:cNvPr id="1033" name="Rectangle 11"/>
          <p:cNvSpPr>
            <a:spLocks noGrp="1" noChangeArrowheads="1"/>
          </p:cNvSpPr>
          <p:nvPr>
            <p:ph type="title"/>
          </p:nvPr>
        </p:nvSpPr>
        <p:spPr bwMode="auto">
          <a:xfrm>
            <a:off x="1295400" y="80868"/>
            <a:ext cx="7772400"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dirty="0" err="1"/>
              <a:t>Slide</a:t>
            </a:r>
            <a:r>
              <a:rPr lang="es-ES" dirty="0"/>
              <a:t> </a:t>
            </a:r>
            <a:r>
              <a:rPr lang="es-ES" dirty="0" err="1"/>
              <a:t>Title</a:t>
            </a:r>
            <a:endParaRPr lang="es-ES" dirty="0"/>
          </a:p>
        </p:txBody>
      </p:sp>
      <p:sp>
        <p:nvSpPr>
          <p:cNvPr id="1034" name="Rectangle 12"/>
          <p:cNvSpPr>
            <a:spLocks noGrp="1" noChangeArrowheads="1"/>
          </p:cNvSpPr>
          <p:nvPr>
            <p:ph type="body" idx="1"/>
          </p:nvPr>
        </p:nvSpPr>
        <p:spPr bwMode="auto">
          <a:xfrm>
            <a:off x="685800" y="720969"/>
            <a:ext cx="7772400" cy="56036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err="1"/>
              <a:t>Example</a:t>
            </a:r>
            <a:r>
              <a:rPr lang="es-ES" dirty="0"/>
              <a:t> of </a:t>
            </a:r>
            <a:r>
              <a:rPr lang="es-ES" dirty="0" err="1"/>
              <a:t>text</a:t>
            </a:r>
            <a:endParaRPr lang="es-ES" dirty="0"/>
          </a:p>
          <a:p>
            <a:pPr lvl="1"/>
            <a:r>
              <a:rPr lang="es-ES" dirty="0" err="1"/>
              <a:t>Example</a:t>
            </a:r>
            <a:r>
              <a:rPr lang="es-ES" dirty="0"/>
              <a:t> of a </a:t>
            </a:r>
            <a:r>
              <a:rPr lang="es-ES" dirty="0" err="1"/>
              <a:t>list</a:t>
            </a:r>
            <a:r>
              <a:rPr lang="es-ES" dirty="0"/>
              <a:t> </a:t>
            </a:r>
            <a:r>
              <a:rPr lang="es-ES" dirty="0" err="1"/>
              <a:t>level</a:t>
            </a:r>
            <a:r>
              <a:rPr lang="es-ES" dirty="0"/>
              <a:t> 1</a:t>
            </a:r>
          </a:p>
          <a:p>
            <a:pPr lvl="2"/>
            <a:r>
              <a:rPr lang="es-ES" dirty="0" err="1"/>
              <a:t>Example</a:t>
            </a:r>
            <a:r>
              <a:rPr lang="es-ES" dirty="0"/>
              <a:t> of a </a:t>
            </a:r>
            <a:r>
              <a:rPr lang="es-ES" dirty="0" err="1"/>
              <a:t>list</a:t>
            </a:r>
            <a:r>
              <a:rPr lang="es-ES" dirty="0"/>
              <a:t> </a:t>
            </a:r>
            <a:r>
              <a:rPr lang="es-ES" dirty="0" err="1"/>
              <a:t>level</a:t>
            </a:r>
            <a:r>
              <a:rPr lang="es-ES" dirty="0"/>
              <a:t> 2</a:t>
            </a:r>
          </a:p>
          <a:p>
            <a:pPr lvl="3"/>
            <a:r>
              <a:rPr lang="es-ES" dirty="0" err="1"/>
              <a:t>Example</a:t>
            </a:r>
            <a:r>
              <a:rPr lang="es-ES" dirty="0"/>
              <a:t> of a </a:t>
            </a:r>
            <a:r>
              <a:rPr lang="es-ES" dirty="0" err="1"/>
              <a:t>list</a:t>
            </a:r>
            <a:r>
              <a:rPr lang="es-ES" dirty="0"/>
              <a:t> </a:t>
            </a:r>
            <a:r>
              <a:rPr lang="es-ES" dirty="0" err="1"/>
              <a:t>level</a:t>
            </a:r>
            <a:r>
              <a:rPr lang="es-ES" dirty="0"/>
              <a:t> 3</a:t>
            </a:r>
          </a:p>
        </p:txBody>
      </p:sp>
      <p:pic>
        <p:nvPicPr>
          <p:cNvPr id="21" name="Imagen 204" descr="triple_left.png"/>
          <p:cNvPicPr>
            <a:picLocks noChangeAspect="1"/>
          </p:cNvPicPr>
          <p:nvPr userDrawn="1"/>
        </p:nvPicPr>
        <p:blipFill>
          <a:blip r:embed="rId6">
            <a:alphaModFix amt="85000"/>
            <a:extLst>
              <a:ext uri="{28A0092B-C50C-407E-A947-70E740481C1C}">
                <a14:useLocalDpi xmlns:a14="http://schemas.microsoft.com/office/drawing/2010/main" val="0"/>
              </a:ext>
            </a:extLst>
          </a:blip>
          <a:stretch>
            <a:fillRect/>
          </a:stretch>
        </p:blipFill>
        <p:spPr>
          <a:xfrm>
            <a:off x="0" y="-10830"/>
            <a:ext cx="209620" cy="457200"/>
          </a:xfrm>
          <a:prstGeom prst="rect">
            <a:avLst/>
          </a:prstGeom>
          <a:effectLst/>
        </p:spPr>
      </p:pic>
      <p:sp>
        <p:nvSpPr>
          <p:cNvPr id="9" name="Rectangle 6"/>
          <p:cNvSpPr>
            <a:spLocks noGrp="1" noChangeAspect="1" noChangeArrowheads="1"/>
          </p:cNvSpPr>
          <p:nvPr>
            <p:ph type="sldNum" sz="quarter" idx="4"/>
          </p:nvPr>
        </p:nvSpPr>
        <p:spPr bwMode="auto">
          <a:xfrm>
            <a:off x="8623954" y="6606000"/>
            <a:ext cx="252000" cy="2520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lvl1pPr algn="ctr">
              <a:defRPr sz="1000">
                <a:latin typeface="Helvetica" charset="0"/>
                <a:ea typeface="Helvetica" charset="0"/>
                <a:cs typeface="Helvetica" charset="0"/>
              </a:defRPr>
            </a:lvl1p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13" name="Rectangle 11"/>
          <p:cNvSpPr txBox="1">
            <a:spLocks noChangeArrowheads="1"/>
          </p:cNvSpPr>
          <p:nvPr userDrawn="1"/>
        </p:nvSpPr>
        <p:spPr bwMode="auto">
          <a:xfrm>
            <a:off x="0" y="6606000"/>
            <a:ext cx="4099560" cy="252000"/>
          </a:xfrm>
          <a:prstGeom prst="rect">
            <a:avLst/>
          </a:prstGeom>
        </p:spPr>
        <p:txBody>
          <a:bodyPr anchor="ctr"/>
          <a:lstStyle>
            <a:defPPr>
              <a:defRPr lang="es-ES"/>
            </a:defPPr>
            <a:lvl1pPr defTabSz="914400" fontAlgn="base">
              <a:spcBef>
                <a:spcPct val="0"/>
              </a:spcBef>
              <a:spcAft>
                <a:spcPct val="0"/>
              </a:spcAft>
              <a:defRPr sz="1000">
                <a:solidFill>
                  <a:srgbClr val="FFFFFF"/>
                </a:solidFill>
              </a:defRPr>
            </a:lvl1pPr>
          </a:lstStyle>
          <a:p>
            <a:pPr lvl="0"/>
            <a:r>
              <a:rPr lang="es-ES" dirty="0" err="1">
                <a:latin typeface="Helvetica" charset="0"/>
                <a:ea typeface="Helvetica" charset="0"/>
                <a:cs typeface="Helvetica" charset="0"/>
              </a:rPr>
              <a:t>Events</a:t>
            </a:r>
            <a:r>
              <a:rPr lang="es-ES" dirty="0">
                <a:latin typeface="Helvetica" charset="0"/>
                <a:ea typeface="Helvetica" charset="0"/>
                <a:cs typeface="Helvetica" charset="0"/>
              </a:rPr>
              <a:t> in </a:t>
            </a:r>
            <a:r>
              <a:rPr lang="es-ES" dirty="0" err="1">
                <a:latin typeface="Helvetica" charset="0"/>
                <a:ea typeface="Helvetica" charset="0"/>
                <a:cs typeface="Helvetica" charset="0"/>
              </a:rPr>
              <a:t>the</a:t>
            </a:r>
            <a:r>
              <a:rPr lang="es-ES" dirty="0">
                <a:latin typeface="Helvetica" charset="0"/>
                <a:ea typeface="Helvetica" charset="0"/>
                <a:cs typeface="Helvetica" charset="0"/>
              </a:rPr>
              <a:t> Legal</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Domain</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First</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Impressions</a:t>
            </a:r>
            <a:endParaRPr lang="es-ES" baseline="0" dirty="0">
              <a:latin typeface="Helvetica" charset="0"/>
              <a:ea typeface="Helvetica" charset="0"/>
              <a:cs typeface="Helvetica" charset="0"/>
            </a:endParaRPr>
          </a:p>
        </p:txBody>
      </p:sp>
    </p:spTree>
    <p:extLst>
      <p:ext uri="{BB962C8B-B14F-4D97-AF65-F5344CB8AC3E}">
        <p14:creationId xmlns:p14="http://schemas.microsoft.com/office/powerpoint/2010/main" val="166482245"/>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4" r:id="rId3"/>
    <p:sldLayoutId id="2147483672" r:id="rId4"/>
  </p:sldLayoutIdLst>
  <p:hf hdr="0" dt="0"/>
  <p:txStyles>
    <p:titleStyle>
      <a:lvl1pPr algn="r" rtl="0" eaLnBrk="0" fontAlgn="base" hangingPunct="0">
        <a:spcBef>
          <a:spcPct val="0"/>
        </a:spcBef>
        <a:spcAft>
          <a:spcPct val="0"/>
        </a:spcAft>
        <a:defRPr sz="2400" b="1">
          <a:solidFill>
            <a:schemeClr val="bg1"/>
          </a:solidFill>
          <a:latin typeface="Helvetica" charset="0"/>
          <a:ea typeface="Helvetica" charset="0"/>
          <a:cs typeface="Helvetica" charset="0"/>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p:titleStyle>
    <p:body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7810" name="Text Box 1026"/>
          <p:cNvSpPr txBox="1">
            <a:spLocks noChangeArrowheads="1"/>
          </p:cNvSpPr>
          <p:nvPr/>
        </p:nvSpPr>
        <p:spPr bwMode="auto">
          <a:xfrm>
            <a:off x="0" y="6629400"/>
            <a:ext cx="9144000" cy="228600"/>
          </a:xfrm>
          <a:prstGeom prst="rect">
            <a:avLst/>
          </a:prstGeom>
          <a:solidFill>
            <a:srgbClr val="2F7AAD"/>
          </a:solidFill>
          <a:ln w="9525">
            <a:noFill/>
            <a:miter lim="800000"/>
            <a:headEnd/>
            <a:tailEnd/>
          </a:ln>
          <a:effectLst/>
        </p:spPr>
        <p:txBody>
          <a:bodyPr>
            <a:spAutoFit/>
          </a:bodyPr>
          <a:lstStyle/>
          <a:p>
            <a:pPr>
              <a:spcBef>
                <a:spcPct val="50000"/>
              </a:spcBef>
              <a:defRPr/>
            </a:pPr>
            <a:endParaRPr lang="es-ES" sz="900">
              <a:solidFill>
                <a:schemeClr val="accent2"/>
              </a:solidFill>
            </a:endParaRPr>
          </a:p>
        </p:txBody>
      </p:sp>
      <p:sp>
        <p:nvSpPr>
          <p:cNvPr id="247811" name="Text Box 1027"/>
          <p:cNvSpPr txBox="1">
            <a:spLocks noChangeArrowheads="1"/>
          </p:cNvSpPr>
          <p:nvPr/>
        </p:nvSpPr>
        <p:spPr bwMode="auto">
          <a:xfrm>
            <a:off x="0" y="0"/>
            <a:ext cx="9144000" cy="228600"/>
          </a:xfrm>
          <a:prstGeom prst="rect">
            <a:avLst/>
          </a:prstGeom>
          <a:solidFill>
            <a:srgbClr val="2F7AAD"/>
          </a:solidFill>
          <a:ln w="9525">
            <a:noFill/>
            <a:miter lim="800000"/>
            <a:headEnd/>
            <a:tailEnd/>
          </a:ln>
          <a:effectLst/>
        </p:spPr>
        <p:txBody>
          <a:bodyPr>
            <a:spAutoFit/>
          </a:bodyPr>
          <a:lstStyle/>
          <a:p>
            <a:pPr>
              <a:spcBef>
                <a:spcPct val="50000"/>
              </a:spcBef>
              <a:defRPr/>
            </a:pPr>
            <a:endParaRPr lang="es-ES" sz="900">
              <a:solidFill>
                <a:schemeClr val="accent2"/>
              </a:solidFill>
            </a:endParaRPr>
          </a:p>
        </p:txBody>
      </p:sp>
      <p:sp>
        <p:nvSpPr>
          <p:cNvPr id="247812" name="Text Box 1028"/>
          <p:cNvSpPr txBox="1">
            <a:spLocks noChangeArrowheads="1"/>
          </p:cNvSpPr>
          <p:nvPr/>
        </p:nvSpPr>
        <p:spPr bwMode="auto">
          <a:xfrm>
            <a:off x="0" y="228600"/>
            <a:ext cx="9144000" cy="457200"/>
          </a:xfrm>
          <a:prstGeom prst="rect">
            <a:avLst/>
          </a:prstGeom>
          <a:solidFill>
            <a:srgbClr val="E80000"/>
          </a:solidFill>
          <a:ln w="9525">
            <a:noFill/>
            <a:miter lim="800000"/>
            <a:headEnd/>
            <a:tailEnd/>
          </a:ln>
          <a:effectLst/>
        </p:spPr>
        <p:txBody>
          <a:bodyPr>
            <a:spAutoFit/>
          </a:bodyPr>
          <a:lstStyle/>
          <a:p>
            <a:pPr>
              <a:spcBef>
                <a:spcPct val="50000"/>
              </a:spcBef>
              <a:defRPr/>
            </a:pPr>
            <a:endParaRPr lang="es-ES" sz="2400">
              <a:solidFill>
                <a:schemeClr val="accent2"/>
              </a:solidFill>
            </a:endParaRPr>
          </a:p>
        </p:txBody>
      </p:sp>
      <p:pic>
        <p:nvPicPr>
          <p:cNvPr id="7173" name="Picture 1029" descr="Circulos_grismuyclaro_compl"/>
          <p:cNvPicPr>
            <a:picLocks noChangeAspect="1" noChangeArrowheads="1"/>
          </p:cNvPicPr>
          <p:nvPr/>
        </p:nvPicPr>
        <p:blipFill>
          <a:blip r:embed="rId16" cstate="print"/>
          <a:srcRect/>
          <a:stretch>
            <a:fillRect/>
          </a:stretch>
        </p:blipFill>
        <p:spPr bwMode="auto">
          <a:xfrm>
            <a:off x="0" y="685800"/>
            <a:ext cx="2827338" cy="5943600"/>
          </a:xfrm>
          <a:prstGeom prst="rect">
            <a:avLst/>
          </a:prstGeom>
          <a:noFill/>
          <a:ln w="9525">
            <a:noFill/>
            <a:miter lim="800000"/>
            <a:headEnd/>
            <a:tailEnd/>
          </a:ln>
        </p:spPr>
      </p:pic>
      <p:pic>
        <p:nvPicPr>
          <p:cNvPr id="7174" name="Picture 1030" descr="Pie_azul"/>
          <p:cNvPicPr>
            <a:picLocks noChangeAspect="1" noChangeArrowheads="1"/>
          </p:cNvPicPr>
          <p:nvPr/>
        </p:nvPicPr>
        <p:blipFill>
          <a:blip r:embed="rId17" cstate="print"/>
          <a:srcRect/>
          <a:stretch>
            <a:fillRect/>
          </a:stretch>
        </p:blipFill>
        <p:spPr bwMode="auto">
          <a:xfrm>
            <a:off x="0" y="6629400"/>
            <a:ext cx="9144000" cy="228600"/>
          </a:xfrm>
          <a:prstGeom prst="rect">
            <a:avLst/>
          </a:prstGeom>
          <a:noFill/>
          <a:ln w="9525">
            <a:noFill/>
            <a:miter lim="800000"/>
            <a:headEnd/>
            <a:tailEnd/>
          </a:ln>
        </p:spPr>
      </p:pic>
      <p:sp>
        <p:nvSpPr>
          <p:cNvPr id="247815" name="Rectangle 1031"/>
          <p:cNvSpPr>
            <a:spLocks noGrp="1" noChangeArrowheads="1"/>
          </p:cNvSpPr>
          <p:nvPr>
            <p:ph type="sldNum" sz="quarter" idx="4"/>
          </p:nvPr>
        </p:nvSpPr>
        <p:spPr bwMode="auto">
          <a:xfrm>
            <a:off x="4267200" y="6629400"/>
            <a:ext cx="6858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vl1pPr>
          </a:lstStyle>
          <a:p>
            <a:pPr>
              <a:defRPr/>
            </a:pPr>
            <a:fld id="{66E9AE52-37B4-4D18-98E5-6A9177B2C5C4}" type="slidenum">
              <a:rPr lang="es-ES"/>
              <a:pPr>
                <a:defRPr/>
              </a:pPr>
              <a:t>‹#›</a:t>
            </a:fld>
            <a:endParaRPr lang="es-ES"/>
          </a:p>
        </p:txBody>
      </p:sp>
      <p:pic>
        <p:nvPicPr>
          <p:cNvPr id="7176" name="Picture 1032" descr="logo_peq"/>
          <p:cNvPicPr>
            <a:picLocks noChangeAspect="1" noChangeArrowheads="1"/>
          </p:cNvPicPr>
          <p:nvPr/>
        </p:nvPicPr>
        <p:blipFill>
          <a:blip r:embed="rId18" cstate="print"/>
          <a:srcRect/>
          <a:stretch>
            <a:fillRect/>
          </a:stretch>
        </p:blipFill>
        <p:spPr bwMode="auto">
          <a:xfrm>
            <a:off x="0" y="6638925"/>
            <a:ext cx="304800" cy="219075"/>
          </a:xfrm>
          <a:prstGeom prst="rect">
            <a:avLst/>
          </a:prstGeom>
          <a:noFill/>
          <a:ln w="9525">
            <a:noFill/>
            <a:miter lim="800000"/>
            <a:headEnd/>
            <a:tailEnd/>
          </a:ln>
        </p:spPr>
      </p:pic>
      <p:sp>
        <p:nvSpPr>
          <p:cNvPr id="7177" name="Rectangle 1033"/>
          <p:cNvSpPr>
            <a:spLocks noGrp="1" noChangeArrowheads="1"/>
          </p:cNvSpPr>
          <p:nvPr>
            <p:ph type="title"/>
          </p:nvPr>
        </p:nvSpPr>
        <p:spPr bwMode="auto">
          <a:xfrm>
            <a:off x="1295400" y="304800"/>
            <a:ext cx="7772400"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Slide Title</a:t>
            </a:r>
          </a:p>
        </p:txBody>
      </p:sp>
      <p:sp>
        <p:nvSpPr>
          <p:cNvPr id="7178" name="Rectangle 1034"/>
          <p:cNvSpPr>
            <a:spLocks noGrp="1" noChangeArrowheads="1"/>
          </p:cNvSpPr>
          <p:nvPr>
            <p:ph type="body" idx="1"/>
          </p:nvPr>
        </p:nvSpPr>
        <p:spPr bwMode="auto">
          <a:xfrm>
            <a:off x="685800" y="10668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Example of text</a:t>
            </a:r>
          </a:p>
          <a:p>
            <a:pPr lvl="1"/>
            <a:r>
              <a:rPr lang="es-ES"/>
              <a:t>Example of a list level 1</a:t>
            </a:r>
          </a:p>
          <a:p>
            <a:pPr lvl="2"/>
            <a:r>
              <a:rPr lang="es-ES"/>
              <a:t>Example of a list level 2</a:t>
            </a:r>
          </a:p>
          <a:p>
            <a:pPr lvl="3"/>
            <a:r>
              <a:rPr lang="es-ES"/>
              <a:t>Example of a list level 3</a:t>
            </a:r>
          </a:p>
        </p:txBody>
      </p:sp>
      <p:sp>
        <p:nvSpPr>
          <p:cNvPr id="247819" name="Rectangle 1035"/>
          <p:cNvSpPr>
            <a:spLocks noGrp="1" noChangeArrowheads="1"/>
          </p:cNvSpPr>
          <p:nvPr>
            <p:ph type="ftr" sz="quarter" idx="3"/>
          </p:nvPr>
        </p:nvSpPr>
        <p:spPr bwMode="auto">
          <a:xfrm>
            <a:off x="304800" y="6629400"/>
            <a:ext cx="3657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a:lvl1pPr>
          </a:lstStyle>
          <a:p>
            <a:pPr>
              <a:defRPr/>
            </a:pPr>
            <a:r>
              <a:rPr lang="es-ES"/>
              <a:t>Tag Disambiguation Using DBpedia</a:t>
            </a:r>
          </a:p>
        </p:txBody>
      </p:sp>
    </p:spTree>
    <p:extLst>
      <p:ext uri="{BB962C8B-B14F-4D97-AF65-F5344CB8AC3E}">
        <p14:creationId xmlns:p14="http://schemas.microsoft.com/office/powerpoint/2010/main" val="163598281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ftr="0" dt="0"/>
  <p:txStyles>
    <p:titleStyle>
      <a:lvl1pPr algn="r" rtl="0" eaLnBrk="0" fontAlgn="base" hangingPunct="0">
        <a:spcBef>
          <a:spcPct val="0"/>
        </a:spcBef>
        <a:spcAft>
          <a:spcPct val="0"/>
        </a:spcAft>
        <a:defRPr sz="2400" b="1">
          <a:solidFill>
            <a:schemeClr val="bg1"/>
          </a:solidFill>
          <a:latin typeface="+mj-lt"/>
          <a:ea typeface="+mj-ea"/>
          <a:cs typeface="+mj-cs"/>
        </a:defRPr>
      </a:lvl1pPr>
      <a:lvl2pPr algn="r" rtl="0" eaLnBrk="0" fontAlgn="base" hangingPunct="0">
        <a:spcBef>
          <a:spcPct val="0"/>
        </a:spcBef>
        <a:spcAft>
          <a:spcPct val="0"/>
        </a:spcAft>
        <a:defRPr sz="2400" b="1">
          <a:solidFill>
            <a:schemeClr val="bg1"/>
          </a:solidFill>
          <a:latin typeface="Arial" charset="0"/>
        </a:defRPr>
      </a:lvl2pPr>
      <a:lvl3pPr algn="r" rtl="0" eaLnBrk="0" fontAlgn="base" hangingPunct="0">
        <a:spcBef>
          <a:spcPct val="0"/>
        </a:spcBef>
        <a:spcAft>
          <a:spcPct val="0"/>
        </a:spcAft>
        <a:defRPr sz="2400" b="1">
          <a:solidFill>
            <a:schemeClr val="bg1"/>
          </a:solidFill>
          <a:latin typeface="Arial" charset="0"/>
        </a:defRPr>
      </a:lvl3pPr>
      <a:lvl4pPr algn="r" rtl="0" eaLnBrk="0" fontAlgn="base" hangingPunct="0">
        <a:spcBef>
          <a:spcPct val="0"/>
        </a:spcBef>
        <a:spcAft>
          <a:spcPct val="0"/>
        </a:spcAft>
        <a:defRPr sz="2400" b="1">
          <a:solidFill>
            <a:schemeClr val="bg1"/>
          </a:solidFill>
          <a:latin typeface="Arial" charset="0"/>
        </a:defRPr>
      </a:lvl4pPr>
      <a:lvl5pPr algn="r" rtl="0" eaLnBrk="0" fontAlgn="base" hangingPunct="0">
        <a:spcBef>
          <a:spcPct val="0"/>
        </a:spcBef>
        <a:spcAft>
          <a:spcPct val="0"/>
        </a:spcAft>
        <a:defRPr sz="2400" b="1">
          <a:solidFill>
            <a:schemeClr val="bg1"/>
          </a:solidFill>
          <a:latin typeface="Arial" charset="0"/>
        </a:defRPr>
      </a:lvl5pPr>
      <a:lvl6pPr marL="457200" algn="r" rtl="0" fontAlgn="base">
        <a:spcBef>
          <a:spcPct val="0"/>
        </a:spcBef>
        <a:spcAft>
          <a:spcPct val="0"/>
        </a:spcAft>
        <a:defRPr sz="2400" b="1">
          <a:solidFill>
            <a:schemeClr val="bg1"/>
          </a:solidFill>
          <a:latin typeface="Arial" charset="0"/>
        </a:defRPr>
      </a:lvl6pPr>
      <a:lvl7pPr marL="914400" algn="r" rtl="0" fontAlgn="base">
        <a:spcBef>
          <a:spcPct val="0"/>
        </a:spcBef>
        <a:spcAft>
          <a:spcPct val="0"/>
        </a:spcAft>
        <a:defRPr sz="2400" b="1">
          <a:solidFill>
            <a:schemeClr val="bg1"/>
          </a:solidFill>
          <a:latin typeface="Arial" charset="0"/>
        </a:defRPr>
      </a:lvl7pPr>
      <a:lvl8pPr marL="1371600" algn="r" rtl="0" fontAlgn="base">
        <a:spcBef>
          <a:spcPct val="0"/>
        </a:spcBef>
        <a:spcAft>
          <a:spcPct val="0"/>
        </a:spcAft>
        <a:defRPr sz="2400" b="1">
          <a:solidFill>
            <a:schemeClr val="bg1"/>
          </a:solidFill>
          <a:latin typeface="Arial" charset="0"/>
        </a:defRPr>
      </a:lvl8pPr>
      <a:lvl9pPr marL="1828800" algn="r" rtl="0" fontAlgn="base">
        <a:spcBef>
          <a:spcPct val="0"/>
        </a:spcBef>
        <a:spcAft>
          <a:spcPct val="0"/>
        </a:spcAft>
        <a:defRPr sz="24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400">
          <a:solidFill>
            <a:srgbClr val="4D4D4D"/>
          </a:solidFill>
          <a:latin typeface="+mn-lt"/>
          <a:ea typeface="+mn-ea"/>
          <a:cs typeface="+mn-cs"/>
        </a:defRPr>
      </a:lvl1pPr>
      <a:lvl2pPr marL="742950" indent="-285750" algn="l" rtl="0" eaLnBrk="0" fontAlgn="base" hangingPunct="0">
        <a:spcBef>
          <a:spcPct val="20000"/>
        </a:spcBef>
        <a:spcAft>
          <a:spcPct val="0"/>
        </a:spcAft>
        <a:buChar char="•"/>
        <a:defRPr sz="2000">
          <a:solidFill>
            <a:srgbClr val="4D4D4D"/>
          </a:solidFill>
          <a:latin typeface="+mn-lt"/>
        </a:defRPr>
      </a:lvl2pPr>
      <a:lvl3pPr marL="1143000" indent="-228600" algn="l" rtl="0" eaLnBrk="0" fontAlgn="base" hangingPunct="0">
        <a:spcBef>
          <a:spcPct val="20000"/>
        </a:spcBef>
        <a:spcAft>
          <a:spcPct val="0"/>
        </a:spcAft>
        <a:buChar char="•"/>
        <a:defRPr sz="2000">
          <a:solidFill>
            <a:srgbClr val="4D4D4D"/>
          </a:solidFill>
          <a:latin typeface="+mn-lt"/>
        </a:defRPr>
      </a:lvl3pPr>
      <a:lvl4pPr marL="1600200" indent="-228600" algn="l" rtl="0" eaLnBrk="0" fontAlgn="base" hangingPunct="0">
        <a:spcBef>
          <a:spcPct val="20000"/>
        </a:spcBef>
        <a:spcAft>
          <a:spcPct val="0"/>
        </a:spcAft>
        <a:buChar char="•"/>
        <a:defRPr sz="2000">
          <a:solidFill>
            <a:srgbClr val="4D4D4D"/>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94" name="Text Box 22"/>
          <p:cNvSpPr txBox="1">
            <a:spLocks noChangeArrowheads="1"/>
          </p:cNvSpPr>
          <p:nvPr userDrawn="1"/>
        </p:nvSpPr>
        <p:spPr bwMode="auto">
          <a:xfrm>
            <a:off x="0" y="6606000"/>
            <a:ext cx="9144000" cy="252000"/>
          </a:xfrm>
          <a:prstGeom prst="rect">
            <a:avLst/>
          </a:prstGeom>
          <a:solidFill>
            <a:srgbClr val="2F7AAD"/>
          </a:solidFill>
          <a:ln w="9525">
            <a:noFill/>
            <a:miter lim="800000"/>
            <a:headEnd/>
            <a:tailEnd/>
          </a:ln>
          <a:effectLst/>
        </p:spPr>
        <p:txBody>
          <a:bodyPr>
            <a:spAutoFit/>
          </a:bodyPr>
          <a:lstStyle/>
          <a:p>
            <a:pPr algn="ctr" defTabSz="914400" fontAlgn="base">
              <a:spcBef>
                <a:spcPct val="50000"/>
              </a:spcBef>
              <a:spcAft>
                <a:spcPct val="0"/>
              </a:spcAft>
              <a:defRPr/>
            </a:pPr>
            <a:endParaRPr lang="es-ES" sz="900">
              <a:solidFill>
                <a:srgbClr val="3333CC"/>
              </a:solidFill>
              <a:latin typeface="Helvetica" charset="0"/>
              <a:ea typeface="Helvetica" charset="0"/>
              <a:cs typeface="Helvetica" charset="0"/>
            </a:endParaRPr>
          </a:p>
        </p:txBody>
      </p:sp>
      <p:sp>
        <p:nvSpPr>
          <p:cNvPr id="79892" name="Text Box 20"/>
          <p:cNvSpPr txBox="1">
            <a:spLocks noChangeArrowheads="1"/>
          </p:cNvSpPr>
          <p:nvPr/>
        </p:nvSpPr>
        <p:spPr bwMode="auto">
          <a:xfrm>
            <a:off x="0" y="-10830"/>
            <a:ext cx="9144000" cy="457200"/>
          </a:xfrm>
          <a:prstGeom prst="rect">
            <a:avLst/>
          </a:prstGeom>
          <a:solidFill>
            <a:srgbClr val="E80000"/>
          </a:solidFill>
          <a:ln w="9525">
            <a:noFill/>
            <a:miter lim="800000"/>
            <a:headEnd/>
            <a:tailEnd/>
          </a:ln>
          <a:effectLst>
            <a:reflection endPos="0" dist="50800" dir="5400000" sy="-100000" algn="bl" rotWithShape="0"/>
          </a:effectLst>
        </p:spPr>
        <p:txBody>
          <a:bodyPr>
            <a:spAutoFit/>
          </a:bodyPr>
          <a:lstStyle/>
          <a:p>
            <a:pPr algn="ctr" defTabSz="914400" fontAlgn="base">
              <a:spcBef>
                <a:spcPct val="50000"/>
              </a:spcBef>
              <a:spcAft>
                <a:spcPct val="0"/>
              </a:spcAft>
              <a:defRPr/>
            </a:pPr>
            <a:endParaRPr lang="es-ES" sz="2400">
              <a:solidFill>
                <a:srgbClr val="3333CC"/>
              </a:solidFill>
              <a:latin typeface="Helvetica" charset="0"/>
              <a:ea typeface="Helvetica" charset="0"/>
              <a:cs typeface="Helvetica" charset="0"/>
            </a:endParaRPr>
          </a:p>
        </p:txBody>
      </p:sp>
      <p:sp>
        <p:nvSpPr>
          <p:cNvPr id="1033" name="Rectangle 11"/>
          <p:cNvSpPr>
            <a:spLocks noGrp="1" noChangeArrowheads="1"/>
          </p:cNvSpPr>
          <p:nvPr>
            <p:ph type="title"/>
          </p:nvPr>
        </p:nvSpPr>
        <p:spPr bwMode="auto">
          <a:xfrm>
            <a:off x="1295400" y="80868"/>
            <a:ext cx="7772400" cy="30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dirty="0" err="1"/>
              <a:t>Slide</a:t>
            </a:r>
            <a:r>
              <a:rPr lang="es-ES" dirty="0"/>
              <a:t> </a:t>
            </a:r>
            <a:r>
              <a:rPr lang="es-ES" dirty="0" err="1"/>
              <a:t>Title</a:t>
            </a:r>
            <a:endParaRPr lang="es-ES" dirty="0"/>
          </a:p>
        </p:txBody>
      </p:sp>
      <p:sp>
        <p:nvSpPr>
          <p:cNvPr id="1034" name="Rectangle 12"/>
          <p:cNvSpPr>
            <a:spLocks noGrp="1" noChangeArrowheads="1"/>
          </p:cNvSpPr>
          <p:nvPr>
            <p:ph type="body" idx="1"/>
          </p:nvPr>
        </p:nvSpPr>
        <p:spPr bwMode="auto">
          <a:xfrm>
            <a:off x="685800" y="720969"/>
            <a:ext cx="7772400" cy="56036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dirty="0" err="1"/>
              <a:t>Example</a:t>
            </a:r>
            <a:r>
              <a:rPr lang="es-ES" dirty="0"/>
              <a:t> of </a:t>
            </a:r>
            <a:r>
              <a:rPr lang="es-ES" dirty="0" err="1"/>
              <a:t>text</a:t>
            </a:r>
            <a:endParaRPr lang="es-ES" dirty="0"/>
          </a:p>
          <a:p>
            <a:pPr lvl="1"/>
            <a:r>
              <a:rPr lang="es-ES" dirty="0" err="1"/>
              <a:t>Example</a:t>
            </a:r>
            <a:r>
              <a:rPr lang="es-ES" dirty="0"/>
              <a:t> of a </a:t>
            </a:r>
            <a:r>
              <a:rPr lang="es-ES" dirty="0" err="1"/>
              <a:t>list</a:t>
            </a:r>
            <a:r>
              <a:rPr lang="es-ES" dirty="0"/>
              <a:t> </a:t>
            </a:r>
            <a:r>
              <a:rPr lang="es-ES" dirty="0" err="1"/>
              <a:t>level</a:t>
            </a:r>
            <a:r>
              <a:rPr lang="es-ES" dirty="0"/>
              <a:t> 1</a:t>
            </a:r>
          </a:p>
          <a:p>
            <a:pPr lvl="2"/>
            <a:r>
              <a:rPr lang="es-ES" dirty="0" err="1"/>
              <a:t>Example</a:t>
            </a:r>
            <a:r>
              <a:rPr lang="es-ES" dirty="0"/>
              <a:t> of a </a:t>
            </a:r>
            <a:r>
              <a:rPr lang="es-ES" dirty="0" err="1"/>
              <a:t>list</a:t>
            </a:r>
            <a:r>
              <a:rPr lang="es-ES" dirty="0"/>
              <a:t> </a:t>
            </a:r>
            <a:r>
              <a:rPr lang="es-ES" dirty="0" err="1"/>
              <a:t>level</a:t>
            </a:r>
            <a:r>
              <a:rPr lang="es-ES" dirty="0"/>
              <a:t> 2</a:t>
            </a:r>
          </a:p>
          <a:p>
            <a:pPr lvl="3"/>
            <a:r>
              <a:rPr lang="es-ES" dirty="0" err="1"/>
              <a:t>Example</a:t>
            </a:r>
            <a:r>
              <a:rPr lang="es-ES" dirty="0"/>
              <a:t> of a </a:t>
            </a:r>
            <a:r>
              <a:rPr lang="es-ES" dirty="0" err="1"/>
              <a:t>list</a:t>
            </a:r>
            <a:r>
              <a:rPr lang="es-ES" dirty="0"/>
              <a:t> </a:t>
            </a:r>
            <a:r>
              <a:rPr lang="es-ES" dirty="0" err="1"/>
              <a:t>level</a:t>
            </a:r>
            <a:r>
              <a:rPr lang="es-ES" dirty="0"/>
              <a:t> 3</a:t>
            </a:r>
          </a:p>
        </p:txBody>
      </p:sp>
      <p:pic>
        <p:nvPicPr>
          <p:cNvPr id="21" name="Imagen 204" descr="triple_left.png"/>
          <p:cNvPicPr>
            <a:picLocks noChangeAspect="1"/>
          </p:cNvPicPr>
          <p:nvPr userDrawn="1"/>
        </p:nvPicPr>
        <p:blipFill>
          <a:blip r:embed="rId8">
            <a:alphaModFix amt="85000"/>
            <a:extLst>
              <a:ext uri="{28A0092B-C50C-407E-A947-70E740481C1C}">
                <a14:useLocalDpi xmlns:a14="http://schemas.microsoft.com/office/drawing/2010/main" val="0"/>
              </a:ext>
            </a:extLst>
          </a:blip>
          <a:stretch>
            <a:fillRect/>
          </a:stretch>
        </p:blipFill>
        <p:spPr>
          <a:xfrm>
            <a:off x="0" y="-10830"/>
            <a:ext cx="209620" cy="457200"/>
          </a:xfrm>
          <a:prstGeom prst="rect">
            <a:avLst/>
          </a:prstGeom>
          <a:effectLst/>
        </p:spPr>
      </p:pic>
      <p:sp>
        <p:nvSpPr>
          <p:cNvPr id="9" name="Rectangle 6"/>
          <p:cNvSpPr>
            <a:spLocks noGrp="1" noChangeAspect="1" noChangeArrowheads="1"/>
          </p:cNvSpPr>
          <p:nvPr>
            <p:ph type="sldNum" sz="quarter" idx="4"/>
          </p:nvPr>
        </p:nvSpPr>
        <p:spPr bwMode="auto">
          <a:xfrm>
            <a:off x="8623954" y="6606000"/>
            <a:ext cx="252000" cy="252000"/>
          </a:xfrm>
          <a:prstGeom prst="rect">
            <a:avLst/>
          </a:prstGeom>
          <a:solidFill>
            <a:srgbClr val="1C4C76"/>
          </a:solidFill>
          <a:ln w="9525">
            <a:noFill/>
            <a:miter lim="800000"/>
            <a:headEnd/>
            <a:tailEnd/>
          </a:ln>
          <a:effectLst/>
        </p:spPr>
        <p:txBody>
          <a:bodyPr vert="horz" wrap="square" lIns="36000" tIns="36000" rIns="36000" bIns="36000" numCol="1" anchor="ctr" anchorCtr="0" compatLnSpc="1">
            <a:prstTxWarp prst="textNoShape">
              <a:avLst/>
            </a:prstTxWarp>
          </a:bodyPr>
          <a:lstStyle>
            <a:lvl1pPr algn="ctr">
              <a:defRPr sz="1000">
                <a:latin typeface="Helvetica" charset="0"/>
                <a:ea typeface="Helvetica" charset="0"/>
                <a:cs typeface="Helvetica" charset="0"/>
              </a:defRPr>
            </a:lvl1pPr>
          </a:lstStyle>
          <a:p>
            <a:pPr defTabSz="914400" fontAlgn="base">
              <a:spcBef>
                <a:spcPct val="0"/>
              </a:spcBef>
              <a:spcAft>
                <a:spcPct val="0"/>
              </a:spcAft>
              <a:defRPr/>
            </a:pPr>
            <a:fld id="{92631D3C-B322-41C9-B213-0B044B1AFDFE}" type="slidenum">
              <a:rPr lang="es-ES" smtClean="0">
                <a:solidFill>
                  <a:srgbClr val="FFFFFF"/>
                </a:solidFill>
              </a:rPr>
              <a:pPr defTabSz="914400" fontAlgn="base">
                <a:spcBef>
                  <a:spcPct val="0"/>
                </a:spcBef>
                <a:spcAft>
                  <a:spcPct val="0"/>
                </a:spcAft>
                <a:defRPr/>
              </a:pPr>
              <a:t>‹#›</a:t>
            </a:fld>
            <a:endParaRPr lang="es-ES" dirty="0">
              <a:solidFill>
                <a:srgbClr val="FFFFFF"/>
              </a:solidFill>
            </a:endParaRPr>
          </a:p>
        </p:txBody>
      </p:sp>
      <p:sp>
        <p:nvSpPr>
          <p:cNvPr id="13" name="Rectangle 11"/>
          <p:cNvSpPr txBox="1">
            <a:spLocks noChangeArrowheads="1"/>
          </p:cNvSpPr>
          <p:nvPr userDrawn="1"/>
        </p:nvSpPr>
        <p:spPr bwMode="auto">
          <a:xfrm>
            <a:off x="0" y="6606000"/>
            <a:ext cx="4099560" cy="252000"/>
          </a:xfrm>
          <a:prstGeom prst="rect">
            <a:avLst/>
          </a:prstGeom>
        </p:spPr>
        <p:txBody>
          <a:bodyPr anchor="ctr"/>
          <a:lstStyle>
            <a:defPPr>
              <a:defRPr lang="es-ES"/>
            </a:defPPr>
            <a:lvl1pPr defTabSz="914400" fontAlgn="base">
              <a:spcBef>
                <a:spcPct val="0"/>
              </a:spcBef>
              <a:spcAft>
                <a:spcPct val="0"/>
              </a:spcAft>
              <a:defRPr sz="1000">
                <a:solidFill>
                  <a:srgbClr val="FFFFFF"/>
                </a:solidFill>
              </a:defRPr>
            </a:lvl1pPr>
          </a:lstStyle>
          <a:p>
            <a:pPr lvl="0"/>
            <a:r>
              <a:rPr lang="es-ES" dirty="0" err="1">
                <a:latin typeface="Helvetica" charset="0"/>
                <a:ea typeface="Helvetica" charset="0"/>
                <a:cs typeface="Helvetica" charset="0"/>
              </a:rPr>
              <a:t>Events</a:t>
            </a:r>
            <a:r>
              <a:rPr lang="es-ES" dirty="0">
                <a:latin typeface="Helvetica" charset="0"/>
                <a:ea typeface="Helvetica" charset="0"/>
                <a:cs typeface="Helvetica" charset="0"/>
              </a:rPr>
              <a:t> in </a:t>
            </a:r>
            <a:r>
              <a:rPr lang="es-ES" dirty="0" err="1">
                <a:latin typeface="Helvetica" charset="0"/>
                <a:ea typeface="Helvetica" charset="0"/>
                <a:cs typeface="Helvetica" charset="0"/>
              </a:rPr>
              <a:t>the</a:t>
            </a:r>
            <a:r>
              <a:rPr lang="es-ES" dirty="0">
                <a:latin typeface="Helvetica" charset="0"/>
                <a:ea typeface="Helvetica" charset="0"/>
                <a:cs typeface="Helvetica" charset="0"/>
              </a:rPr>
              <a:t> Legal</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Domain</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First</a:t>
            </a:r>
            <a:r>
              <a:rPr lang="es-ES" baseline="0" dirty="0">
                <a:latin typeface="Helvetica" charset="0"/>
                <a:ea typeface="Helvetica" charset="0"/>
                <a:cs typeface="Helvetica" charset="0"/>
              </a:rPr>
              <a:t> </a:t>
            </a:r>
            <a:r>
              <a:rPr lang="es-ES" baseline="0" dirty="0" err="1">
                <a:latin typeface="Helvetica" charset="0"/>
                <a:ea typeface="Helvetica" charset="0"/>
                <a:cs typeface="Helvetica" charset="0"/>
              </a:rPr>
              <a:t>Impressions</a:t>
            </a:r>
            <a:endParaRPr lang="es-ES" baseline="0" dirty="0">
              <a:latin typeface="Helvetica" charset="0"/>
              <a:ea typeface="Helvetica" charset="0"/>
              <a:cs typeface="Helvetica" charset="0"/>
            </a:endParaRPr>
          </a:p>
        </p:txBody>
      </p:sp>
    </p:spTree>
    <p:extLst>
      <p:ext uri="{BB962C8B-B14F-4D97-AF65-F5344CB8AC3E}">
        <p14:creationId xmlns:p14="http://schemas.microsoft.com/office/powerpoint/2010/main" val="157114314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hf hdr="0" dt="0"/>
  <p:txStyles>
    <p:titleStyle>
      <a:lvl1pPr algn="r" rtl="0" eaLnBrk="0" fontAlgn="base" hangingPunct="0">
        <a:spcBef>
          <a:spcPct val="0"/>
        </a:spcBef>
        <a:spcAft>
          <a:spcPct val="0"/>
        </a:spcAft>
        <a:defRPr sz="2400" b="1">
          <a:solidFill>
            <a:schemeClr val="bg1"/>
          </a:solidFill>
          <a:latin typeface="Helvetica" charset="0"/>
          <a:ea typeface="Helvetica" charset="0"/>
          <a:cs typeface="Helvetica" charset="0"/>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p:titleStyle>
    <p:body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emf"/></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2937509" y="4072590"/>
            <a:ext cx="2994397" cy="155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María Navas-Loro</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Ontology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Engineering</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Group</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(UPM)</a:t>
            </a: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7" name="Título 1"/>
          <p:cNvSpPr txBox="1">
            <a:spLocks/>
          </p:cNvSpPr>
          <p:nvPr/>
        </p:nvSpPr>
        <p:spPr bwMode="auto">
          <a:xfrm>
            <a:off x="2857499" y="1805049"/>
            <a:ext cx="6183631" cy="15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333333"/>
                </a:solidFill>
                <a:latin typeface="+mj-lt"/>
                <a:ea typeface="+mj-ea"/>
                <a:cs typeface="+mj-cs"/>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a:lstStyle>
          <a:p>
            <a:pPr lvl="0" defTabSz="914400">
              <a:defRPr/>
            </a:pPr>
            <a:r>
              <a:rPr lang="en-US" sz="4800" dirty="0"/>
              <a:t>Events in the      Legal Domain</a:t>
            </a:r>
            <a:endParaRPr lang="en-US" sz="4400" dirty="0"/>
          </a:p>
          <a:p>
            <a:pPr lvl="0" defTabSz="914400">
              <a:defRPr/>
            </a:pPr>
            <a:endParaRPr lang="en-US" sz="1100" b="0" kern="0" dirty="0">
              <a:latin typeface="Helvetica Neue" charset="0"/>
              <a:ea typeface="Helvetica Neue" charset="0"/>
              <a:cs typeface="Helvetica Neue" charset="0"/>
            </a:endParaRPr>
          </a:p>
          <a:p>
            <a:pPr lvl="0" defTabSz="914400">
              <a:defRPr/>
            </a:pPr>
            <a:r>
              <a:rPr lang="en-US" sz="2800" b="0" kern="0" dirty="0">
                <a:latin typeface="Helvetica Neue" charset="0"/>
                <a:ea typeface="Helvetica Neue" charset="0"/>
                <a:cs typeface="Helvetica Neue" charset="0"/>
              </a:rPr>
              <a:t>First Impressions</a:t>
            </a:r>
            <a:endParaRPr lang="en-US" b="0" kern="0" dirty="0">
              <a:latin typeface="Helvetica Neue" charset="0"/>
              <a:ea typeface="Helvetica Neue" charset="0"/>
              <a:cs typeface="Helvetica Neue" charset="0"/>
            </a:endParaRPr>
          </a:p>
          <a:p>
            <a:pPr lvl="0" defTabSz="914400">
              <a:lnSpc>
                <a:spcPct val="200000"/>
              </a:lnSpc>
              <a:defRPr/>
            </a:pPr>
            <a:endParaRPr lang="en-US" sz="1800" kern="0" dirty="0">
              <a:latin typeface="Helvetica Neue" charset="0"/>
              <a:ea typeface="Helvetica Neue" charset="0"/>
              <a:cs typeface="Helvetica Neue" charset="0"/>
            </a:endParaRPr>
          </a:p>
        </p:txBody>
      </p:sp>
      <p:pic>
        <p:nvPicPr>
          <p:cNvPr id="1028" name="Picture 4" descr="https://licensebuttons.net/l/by-sa/3.0/88x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14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p:cNvSpPr txBox="1"/>
          <p:nvPr/>
        </p:nvSpPr>
        <p:spPr>
          <a:xfrm>
            <a:off x="3041815" y="6127927"/>
            <a:ext cx="2536025" cy="684803"/>
          </a:xfrm>
          <a:prstGeom prst="rect">
            <a:avLst/>
          </a:prstGeom>
          <a:noFill/>
        </p:spPr>
        <p:txBody>
          <a:bodyPr wrap="square" rtlCol="0">
            <a:spAutoFit/>
          </a:bodyPr>
          <a:lstStyle/>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 sz="18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mnavas@fi.upm.es</a:t>
            </a:r>
          </a:p>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_tradnl" sz="18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@mnavas314</a:t>
            </a:r>
          </a:p>
        </p:txBody>
      </p:sp>
      <p:pic>
        <p:nvPicPr>
          <p:cNvPr id="12" name="Picture 11" descr="https://encrypted-tbn0.gstatic.com/images?q=tbn:ANd9GcR8p3G5JBRQyvYSIijdMPKozFn93uiMnby2CbWbgdIHM-cqmUZm"/>
          <p:cNvPicPr>
            <a:picLocks noChangeAspect="1" noChangeArrowheads="1"/>
          </p:cNvPicPr>
          <p:nvPr/>
        </p:nvPicPr>
        <p:blipFill>
          <a:blip r:embed="rId4"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007646" y="6515010"/>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pleicon.com/wp-content/uploads/mail-6.png"/>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008160" y="6216334"/>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5828442" y="6215974"/>
            <a:ext cx="246960" cy="252000"/>
          </a:xfrm>
          <a:prstGeom prst="rect">
            <a:avLst/>
          </a:prstGeom>
        </p:spPr>
      </p:pic>
      <p:sp>
        <p:nvSpPr>
          <p:cNvPr id="16" name="TextBox 6"/>
          <p:cNvSpPr txBox="1"/>
          <p:nvPr/>
        </p:nvSpPr>
        <p:spPr>
          <a:xfrm>
            <a:off x="5880781" y="6168604"/>
            <a:ext cx="3360037" cy="623248"/>
          </a:xfrm>
          <a:prstGeom prst="rect">
            <a:avLst/>
          </a:prstGeom>
          <a:noFill/>
        </p:spPr>
        <p:txBody>
          <a:bodyPr wrap="square" rtlCol="0">
            <a:spAutoFit/>
          </a:bodyPr>
          <a:lstStyle/>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 sz="16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14/02/2019</a:t>
            </a:r>
          </a:p>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_tradnl" sz="16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OEG</a:t>
            </a:r>
          </a:p>
        </p:txBody>
      </p:sp>
      <p:pic>
        <p:nvPicPr>
          <p:cNvPr id="17" name="Picture 16"/>
          <p:cNvPicPr>
            <a:picLocks noChangeAspect="1"/>
          </p:cNvPicPr>
          <p:nvPr/>
        </p:nvPicPr>
        <p:blipFill>
          <a:blip r:embed="rId9"/>
          <a:stretch>
            <a:fillRect/>
          </a:stretch>
        </p:blipFill>
        <p:spPr>
          <a:xfrm>
            <a:off x="5859804" y="6515010"/>
            <a:ext cx="184235" cy="252000"/>
          </a:xfrm>
          <a:prstGeom prst="rect">
            <a:avLst/>
          </a:prstGeom>
        </p:spPr>
      </p:pic>
      <p:sp>
        <p:nvSpPr>
          <p:cNvPr id="19" name="Rectangle 3"/>
          <p:cNvSpPr txBox="1">
            <a:spLocks noChangeArrowheads="1"/>
          </p:cNvSpPr>
          <p:nvPr/>
        </p:nvSpPr>
        <p:spPr bwMode="auto">
          <a:xfrm>
            <a:off x="6046733" y="4072590"/>
            <a:ext cx="2994397" cy="16655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Cristiana Santos</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University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of Toulouse</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Universidade</a:t>
            </a:r>
            <a:r>
              <a:rPr kumimoji="0" lang="es-ES" sz="1800" b="1" i="0" u="none" strike="noStrike" kern="0" cap="none" spc="0" normalizeH="0" noProof="0" dirty="0">
                <a:ln>
                  <a:noFill/>
                </a:ln>
                <a:solidFill>
                  <a:srgbClr val="234A94"/>
                </a:solidFill>
                <a:effectLst/>
                <a:uLnTx/>
                <a:uFillTx/>
                <a:latin typeface="Helvetica Neue" charset="0"/>
                <a:ea typeface="Helvetica Neue" charset="0"/>
                <a:cs typeface="Helvetica Neue" charset="0"/>
              </a:rPr>
              <a:t> do </a:t>
            </a:r>
            <a:r>
              <a:rPr kumimoji="0" lang="es-ES" sz="1800" b="1" i="0" u="none" strike="noStrike" kern="0" cap="none" spc="0" normalizeH="0" noProof="0">
                <a:ln>
                  <a:noFill/>
                </a:ln>
                <a:solidFill>
                  <a:srgbClr val="234A94"/>
                </a:solidFill>
                <a:effectLst/>
                <a:uLnTx/>
                <a:uFillTx/>
                <a:latin typeface="Helvetica Neue" charset="0"/>
                <a:ea typeface="Helvetica Neue" charset="0"/>
                <a:cs typeface="Helvetica Neue" charset="0"/>
              </a:rPr>
              <a:t>Minho</a:t>
            </a:r>
            <a:endParaRPr kumimoji="0" lang="en-GB"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endParaRPr>
          </a:p>
          <a:p>
            <a:pPr marL="0" marR="0" lvl="0" indent="0" algn="ctr" defTabSz="914400" rtl="0" eaLnBrk="0" fontAlgn="base" latinLnBrk="0" hangingPunct="0">
              <a:lnSpc>
                <a:spcPct val="80000"/>
              </a:lnSpc>
              <a:spcBef>
                <a:spcPct val="20000"/>
              </a:spcBef>
              <a:spcAft>
                <a:spcPct val="0"/>
              </a:spcAft>
              <a:buClrTx/>
              <a:buSzTx/>
              <a:buFontTx/>
              <a:buNone/>
              <a:tabLst/>
              <a:defRPr/>
            </a:pP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15" name="Rectangle 3">
            <a:extLst>
              <a:ext uri="{FF2B5EF4-FFF2-40B4-BE49-F238E27FC236}">
                <a16:creationId xmlns:a16="http://schemas.microsoft.com/office/drawing/2014/main" xmlns="" id="{F37F3983-BC03-4E89-80BC-DC7D303A8A74}"/>
              </a:ext>
            </a:extLst>
          </p:cNvPr>
          <p:cNvSpPr txBox="1">
            <a:spLocks noChangeArrowheads="1"/>
          </p:cNvSpPr>
          <p:nvPr/>
        </p:nvSpPr>
        <p:spPr bwMode="auto">
          <a:xfrm>
            <a:off x="3482538" y="5209261"/>
            <a:ext cx="4898735" cy="155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lang="es-ES" b="1" kern="0" dirty="0">
                <a:solidFill>
                  <a:srgbClr val="234A94"/>
                </a:solidFill>
                <a:latin typeface="Helvetica Neue" charset="0"/>
                <a:ea typeface="Helvetica Neue" charset="0"/>
                <a:cs typeface="Helvetica Neue" charset="0"/>
              </a:rPr>
              <a:t>Víctor Rodríguez-Doncel</a:t>
            </a:r>
            <a:endPar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Ontology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Engineering</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Group</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(UPM)</a:t>
            </a: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Tree>
    <p:extLst>
      <p:ext uri="{BB962C8B-B14F-4D97-AF65-F5344CB8AC3E}">
        <p14:creationId xmlns:p14="http://schemas.microsoft.com/office/powerpoint/2010/main" val="2531063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4. How can we annotate and represent them?</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10</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430306" y="720969"/>
            <a:ext cx="8637494" cy="5603631"/>
          </a:xfrm>
        </p:spPr>
        <p:txBody>
          <a:bodyPr/>
          <a:lstStyle/>
          <a:p>
            <a:r>
              <a:rPr lang="es-ES" dirty="0" err="1"/>
              <a:t>Several</a:t>
            </a:r>
            <a:r>
              <a:rPr lang="es-ES" dirty="0"/>
              <a:t> </a:t>
            </a:r>
            <a:r>
              <a:rPr lang="es-ES" dirty="0" err="1"/>
              <a:t>annotation</a:t>
            </a:r>
            <a:r>
              <a:rPr lang="es-ES" dirty="0"/>
              <a:t> </a:t>
            </a:r>
            <a:r>
              <a:rPr lang="es-ES" dirty="0" err="1"/>
              <a:t>schemas</a:t>
            </a:r>
            <a:r>
              <a:rPr lang="es-ES" dirty="0"/>
              <a:t>:</a:t>
            </a:r>
          </a:p>
          <a:p>
            <a:pPr lvl="1"/>
            <a:r>
              <a:rPr lang="es-ES" dirty="0" err="1"/>
              <a:t>TimeML</a:t>
            </a:r>
            <a:r>
              <a:rPr lang="es-ES" dirty="0"/>
              <a:t>: </a:t>
            </a:r>
            <a:r>
              <a:rPr lang="es-ES" dirty="0" err="1"/>
              <a:t>focused</a:t>
            </a:r>
            <a:r>
              <a:rPr lang="es-ES" dirty="0"/>
              <a:t> on temporal </a:t>
            </a:r>
            <a:r>
              <a:rPr lang="es-ES" dirty="0" err="1"/>
              <a:t>information</a:t>
            </a:r>
            <a:r>
              <a:rPr lang="es-ES" dirty="0"/>
              <a:t>, </a:t>
            </a:r>
            <a:r>
              <a:rPr lang="es-ES" dirty="0" err="1"/>
              <a:t>types</a:t>
            </a:r>
            <a:r>
              <a:rPr lang="es-ES" dirty="0"/>
              <a:t> (</a:t>
            </a:r>
            <a:r>
              <a:rPr lang="es-ES" dirty="0" err="1"/>
              <a:t>reporting</a:t>
            </a:r>
            <a:r>
              <a:rPr lang="es-ES" dirty="0"/>
              <a:t>, aspectual, </a:t>
            </a:r>
            <a:r>
              <a:rPr lang="es-ES" dirty="0" err="1"/>
              <a:t>state</a:t>
            </a:r>
            <a:r>
              <a:rPr lang="es-ES" dirty="0"/>
              <a:t>…)</a:t>
            </a:r>
          </a:p>
          <a:p>
            <a:pPr lvl="1"/>
            <a:r>
              <a:rPr lang="es-ES" dirty="0"/>
              <a:t>ACE: </a:t>
            </a:r>
            <a:r>
              <a:rPr lang="es-ES" dirty="0" err="1"/>
              <a:t>different</a:t>
            </a:r>
            <a:r>
              <a:rPr lang="es-ES" dirty="0"/>
              <a:t> </a:t>
            </a:r>
            <a:r>
              <a:rPr lang="es-ES" dirty="0" err="1"/>
              <a:t>types</a:t>
            </a:r>
            <a:r>
              <a:rPr lang="es-ES" dirty="0"/>
              <a:t>; </a:t>
            </a:r>
            <a:r>
              <a:rPr lang="es-ES" dirty="0" err="1"/>
              <a:t>among</a:t>
            </a:r>
            <a:r>
              <a:rPr lang="es-ES" dirty="0"/>
              <a:t> </a:t>
            </a:r>
            <a:r>
              <a:rPr lang="es-ES" dirty="0" err="1"/>
              <a:t>them</a:t>
            </a:r>
            <a:r>
              <a:rPr lang="es-ES" dirty="0"/>
              <a:t>, JUSTICE, </a:t>
            </a:r>
            <a:r>
              <a:rPr lang="es-ES" dirty="0" err="1"/>
              <a:t>with</a:t>
            </a:r>
            <a:r>
              <a:rPr lang="es-ES" dirty="0"/>
              <a:t>:</a:t>
            </a:r>
          </a:p>
          <a:p>
            <a:pPr lvl="2"/>
            <a:r>
              <a:rPr lang="es-ES" dirty="0" err="1"/>
              <a:t>arrest-jail</a:t>
            </a:r>
            <a:r>
              <a:rPr lang="es-ES" dirty="0"/>
              <a:t>, </a:t>
            </a:r>
            <a:r>
              <a:rPr lang="es-ES" dirty="0" err="1"/>
              <a:t>release-parole</a:t>
            </a:r>
            <a:r>
              <a:rPr lang="es-ES" dirty="0"/>
              <a:t>, trial-</a:t>
            </a:r>
            <a:r>
              <a:rPr lang="es-ES" dirty="0" err="1"/>
              <a:t>hearing</a:t>
            </a:r>
            <a:r>
              <a:rPr lang="es-ES" dirty="0"/>
              <a:t>, </a:t>
            </a:r>
            <a:r>
              <a:rPr lang="es-ES" dirty="0" err="1"/>
              <a:t>sue</a:t>
            </a:r>
            <a:r>
              <a:rPr lang="es-ES" dirty="0"/>
              <a:t>, </a:t>
            </a:r>
            <a:r>
              <a:rPr lang="es-ES" dirty="0" err="1"/>
              <a:t>execute</a:t>
            </a:r>
            <a:r>
              <a:rPr lang="es-ES" dirty="0"/>
              <a:t>, appeal…</a:t>
            </a:r>
          </a:p>
          <a:p>
            <a:r>
              <a:rPr lang="es-ES" dirty="0"/>
              <a:t>General </a:t>
            </a:r>
            <a:r>
              <a:rPr lang="es-ES" dirty="0" err="1"/>
              <a:t>ontologies</a:t>
            </a:r>
            <a:r>
              <a:rPr lang="es-ES" dirty="0"/>
              <a:t>:</a:t>
            </a:r>
          </a:p>
          <a:p>
            <a:pPr lvl="1"/>
            <a:r>
              <a:rPr lang="es-ES" dirty="0"/>
              <a:t>Time + PROV</a:t>
            </a:r>
          </a:p>
          <a:p>
            <a:pPr lvl="1"/>
            <a:r>
              <a:rPr lang="es-ES" dirty="0" err="1"/>
              <a:t>Event</a:t>
            </a:r>
            <a:r>
              <a:rPr lang="es-ES" dirty="0"/>
              <a:t> </a:t>
            </a:r>
            <a:r>
              <a:rPr lang="es-ES" dirty="0" err="1"/>
              <a:t>Ontology</a:t>
            </a:r>
            <a:r>
              <a:rPr lang="es-ES" dirty="0"/>
              <a:t>, </a:t>
            </a:r>
            <a:r>
              <a:rPr lang="es-ES" dirty="0" err="1"/>
              <a:t>by</a:t>
            </a:r>
            <a:r>
              <a:rPr lang="es-ES" dirty="0"/>
              <a:t> Yves Raymond</a:t>
            </a:r>
          </a:p>
          <a:p>
            <a:pPr lvl="1"/>
            <a:r>
              <a:rPr lang="es-ES" dirty="0"/>
              <a:t>Simple </a:t>
            </a:r>
            <a:r>
              <a:rPr lang="es-ES" dirty="0" err="1"/>
              <a:t>Event</a:t>
            </a:r>
            <a:r>
              <a:rPr lang="es-ES" dirty="0"/>
              <a:t> </a:t>
            </a:r>
            <a:r>
              <a:rPr lang="es-ES" dirty="0" err="1"/>
              <a:t>Ontology</a:t>
            </a:r>
            <a:endParaRPr lang="es-ES" dirty="0"/>
          </a:p>
          <a:p>
            <a:pPr lvl="1"/>
            <a:r>
              <a:rPr lang="es-ES" dirty="0" err="1"/>
              <a:t>Ontology</a:t>
            </a:r>
            <a:r>
              <a:rPr lang="es-ES" dirty="0"/>
              <a:t> </a:t>
            </a:r>
            <a:r>
              <a:rPr lang="es-ES" dirty="0" err="1"/>
              <a:t>Design</a:t>
            </a:r>
            <a:r>
              <a:rPr lang="es-ES" dirty="0"/>
              <a:t> </a:t>
            </a:r>
            <a:r>
              <a:rPr lang="es-ES" dirty="0" err="1"/>
              <a:t>Patterns</a:t>
            </a:r>
            <a:r>
              <a:rPr lang="es-ES" dirty="0"/>
              <a:t> (</a:t>
            </a:r>
            <a:r>
              <a:rPr lang="es-ES" dirty="0" err="1"/>
              <a:t>description-situation</a:t>
            </a:r>
            <a:r>
              <a:rPr lang="es-ES" dirty="0"/>
              <a:t>, </a:t>
            </a:r>
            <a:r>
              <a:rPr lang="es-ES" dirty="0" err="1"/>
              <a:t>event</a:t>
            </a:r>
            <a:r>
              <a:rPr lang="es-ES" dirty="0"/>
              <a:t> </a:t>
            </a:r>
            <a:r>
              <a:rPr lang="es-ES" dirty="0" err="1"/>
              <a:t>processing</a:t>
            </a:r>
            <a:r>
              <a:rPr lang="es-ES" dirty="0"/>
              <a:t>)</a:t>
            </a:r>
          </a:p>
          <a:p>
            <a:r>
              <a:rPr lang="es-ES" dirty="0" err="1"/>
              <a:t>Frames</a:t>
            </a:r>
            <a:r>
              <a:rPr lang="es-ES" dirty="0"/>
              <a:t> (</a:t>
            </a:r>
            <a:r>
              <a:rPr lang="es-ES" dirty="0" err="1"/>
              <a:t>like</a:t>
            </a:r>
            <a:r>
              <a:rPr lang="es-ES" dirty="0"/>
              <a:t> in </a:t>
            </a:r>
            <a:r>
              <a:rPr lang="es-ES" dirty="0" err="1"/>
              <a:t>FrameNet</a:t>
            </a:r>
            <a:r>
              <a:rPr lang="es-ES" dirty="0"/>
              <a:t>)</a:t>
            </a:r>
          </a:p>
          <a:p>
            <a:endParaRPr lang="es-ES" dirty="0"/>
          </a:p>
          <a:p>
            <a:r>
              <a:rPr lang="es-ES" dirty="0" err="1"/>
              <a:t>Most</a:t>
            </a:r>
            <a:r>
              <a:rPr lang="es-ES" dirty="0"/>
              <a:t> cases, </a:t>
            </a:r>
            <a:r>
              <a:rPr lang="es-ES" dirty="0" err="1"/>
              <a:t>each</a:t>
            </a:r>
            <a:r>
              <a:rPr lang="es-ES" dirty="0"/>
              <a:t> </a:t>
            </a:r>
            <a:r>
              <a:rPr lang="es-ES" dirty="0" err="1"/>
              <a:t>work</a:t>
            </a:r>
            <a:r>
              <a:rPr lang="es-ES" dirty="0"/>
              <a:t> has </a:t>
            </a:r>
            <a:r>
              <a:rPr lang="es-ES" dirty="0" err="1"/>
              <a:t>its</a:t>
            </a:r>
            <a:r>
              <a:rPr lang="es-ES" dirty="0"/>
              <a:t> </a:t>
            </a:r>
            <a:r>
              <a:rPr lang="es-ES" dirty="0" err="1"/>
              <a:t>own</a:t>
            </a:r>
            <a:r>
              <a:rPr lang="es-ES" dirty="0"/>
              <a:t> </a:t>
            </a:r>
            <a:r>
              <a:rPr lang="es-ES" i="1" dirty="0"/>
              <a:t>ad hoc </a:t>
            </a:r>
            <a:r>
              <a:rPr lang="es-ES" dirty="0" err="1"/>
              <a:t>definition</a:t>
            </a:r>
            <a:r>
              <a:rPr lang="es-ES" dirty="0"/>
              <a:t>.</a:t>
            </a:r>
          </a:p>
        </p:txBody>
      </p:sp>
    </p:spTree>
    <p:extLst>
      <p:ext uri="{BB962C8B-B14F-4D97-AF65-F5344CB8AC3E}">
        <p14:creationId xmlns:p14="http://schemas.microsoft.com/office/powerpoint/2010/main" val="2494270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5. How to extract them?</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11</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p:txBody>
          <a:bodyPr/>
          <a:lstStyle/>
          <a:p>
            <a:r>
              <a:rPr lang="es-ES" dirty="0" err="1"/>
              <a:t>Depends</a:t>
            </a:r>
            <a:r>
              <a:rPr lang="es-ES" dirty="0"/>
              <a:t> on </a:t>
            </a:r>
            <a:r>
              <a:rPr lang="es-ES" dirty="0" err="1"/>
              <a:t>the</a:t>
            </a:r>
            <a:r>
              <a:rPr lang="es-ES" dirty="0"/>
              <a:t> </a:t>
            </a:r>
            <a:r>
              <a:rPr lang="es-ES" dirty="0" err="1"/>
              <a:t>event</a:t>
            </a:r>
            <a:r>
              <a:rPr lang="es-ES" dirty="0"/>
              <a:t> </a:t>
            </a:r>
            <a:r>
              <a:rPr lang="es-ES" dirty="0" err="1"/>
              <a:t>related</a:t>
            </a:r>
            <a:r>
              <a:rPr lang="es-ES" dirty="0"/>
              <a:t> </a:t>
            </a:r>
            <a:r>
              <a:rPr lang="es-ES" dirty="0" err="1"/>
              <a:t>definition</a:t>
            </a:r>
            <a:r>
              <a:rPr lang="es-ES" dirty="0"/>
              <a:t>/</a:t>
            </a:r>
            <a:r>
              <a:rPr lang="es-ES" dirty="0" err="1"/>
              <a:t>information</a:t>
            </a:r>
            <a:r>
              <a:rPr lang="es-ES" dirty="0"/>
              <a:t>:</a:t>
            </a:r>
          </a:p>
          <a:p>
            <a:endParaRPr lang="es-ES" dirty="0"/>
          </a:p>
          <a:p>
            <a:r>
              <a:rPr lang="es-ES" dirty="0" err="1"/>
              <a:t>Previous</a:t>
            </a:r>
            <a:r>
              <a:rPr lang="es-ES" dirty="0"/>
              <a:t> legal </a:t>
            </a:r>
            <a:r>
              <a:rPr lang="es-ES" dirty="0" err="1"/>
              <a:t>literature</a:t>
            </a:r>
            <a:r>
              <a:rPr lang="es-ES" dirty="0"/>
              <a:t>:</a:t>
            </a:r>
          </a:p>
          <a:p>
            <a:pPr lvl="1"/>
            <a:r>
              <a:rPr lang="es-ES" dirty="0"/>
              <a:t>Semantic Role </a:t>
            </a:r>
            <a:r>
              <a:rPr lang="es-ES" dirty="0" err="1"/>
              <a:t>Labelling</a:t>
            </a:r>
            <a:endParaRPr lang="es-ES" dirty="0"/>
          </a:p>
          <a:p>
            <a:pPr lvl="1"/>
            <a:r>
              <a:rPr lang="es-ES" dirty="0" err="1"/>
              <a:t>Patterns</a:t>
            </a:r>
            <a:r>
              <a:rPr lang="es-ES" dirty="0"/>
              <a:t> </a:t>
            </a:r>
            <a:r>
              <a:rPr lang="es-ES" dirty="0" err="1"/>
              <a:t>verb</a:t>
            </a:r>
            <a:r>
              <a:rPr lang="es-ES" dirty="0"/>
              <a:t> + date</a:t>
            </a:r>
          </a:p>
          <a:p>
            <a:pPr lvl="1"/>
            <a:r>
              <a:rPr lang="es-ES" dirty="0"/>
              <a:t>Semantic </a:t>
            </a:r>
            <a:r>
              <a:rPr lang="es-ES" dirty="0" err="1"/>
              <a:t>frames</a:t>
            </a:r>
            <a:endParaRPr lang="es-ES" dirty="0"/>
          </a:p>
          <a:p>
            <a:pPr marL="457200" lvl="1" indent="0">
              <a:buNone/>
            </a:pPr>
            <a:endParaRPr lang="es-ES" dirty="0"/>
          </a:p>
          <a:p>
            <a:r>
              <a:rPr lang="es-ES" dirty="0" err="1"/>
              <a:t>Definition-oriented</a:t>
            </a:r>
            <a:r>
              <a:rPr lang="es-ES" dirty="0"/>
              <a:t> </a:t>
            </a:r>
            <a:r>
              <a:rPr lang="es-ES" dirty="0" err="1"/>
              <a:t>extraction</a:t>
            </a:r>
            <a:r>
              <a:rPr lang="es-ES" dirty="0"/>
              <a:t> of general </a:t>
            </a:r>
            <a:r>
              <a:rPr lang="es-ES" dirty="0" err="1"/>
              <a:t>events</a:t>
            </a:r>
            <a:r>
              <a:rPr lang="es-ES" dirty="0"/>
              <a:t>:</a:t>
            </a:r>
          </a:p>
          <a:p>
            <a:pPr lvl="1"/>
            <a:r>
              <a:rPr lang="es-ES" dirty="0" err="1"/>
              <a:t>An</a:t>
            </a:r>
            <a:r>
              <a:rPr lang="es-ES" dirty="0"/>
              <a:t> </a:t>
            </a:r>
            <a:r>
              <a:rPr lang="es-ES" dirty="0" err="1"/>
              <a:t>event</a:t>
            </a:r>
            <a:r>
              <a:rPr lang="es-ES" dirty="0"/>
              <a:t> </a:t>
            </a:r>
            <a:r>
              <a:rPr lang="es-ES" dirty="0" err="1"/>
              <a:t>is</a:t>
            </a:r>
            <a:r>
              <a:rPr lang="es-ES" dirty="0"/>
              <a:t>:</a:t>
            </a:r>
          </a:p>
          <a:p>
            <a:pPr lvl="2"/>
            <a:r>
              <a:rPr lang="es-ES" dirty="0"/>
              <a:t> </a:t>
            </a:r>
            <a:r>
              <a:rPr lang="es-ES" dirty="0" err="1"/>
              <a:t>any</a:t>
            </a:r>
            <a:r>
              <a:rPr lang="es-ES" dirty="0"/>
              <a:t> </a:t>
            </a:r>
            <a:r>
              <a:rPr lang="es-ES" dirty="0" err="1"/>
              <a:t>verb</a:t>
            </a:r>
            <a:r>
              <a:rPr lang="es-ES" dirty="0"/>
              <a:t>,</a:t>
            </a:r>
          </a:p>
          <a:p>
            <a:pPr lvl="2"/>
            <a:r>
              <a:rPr lang="es-ES" dirty="0"/>
              <a:t>deverbal </a:t>
            </a:r>
            <a:r>
              <a:rPr lang="es-ES" dirty="0" err="1"/>
              <a:t>noun</a:t>
            </a:r>
            <a:r>
              <a:rPr lang="es-ES" dirty="0"/>
              <a:t>,</a:t>
            </a:r>
          </a:p>
          <a:p>
            <a:pPr lvl="2"/>
            <a:r>
              <a:rPr lang="es-ES" dirty="0" err="1"/>
              <a:t>noun</a:t>
            </a:r>
            <a:r>
              <a:rPr lang="es-ES" dirty="0"/>
              <a:t> </a:t>
            </a:r>
            <a:r>
              <a:rPr lang="es-ES" dirty="0" err="1"/>
              <a:t>after</a:t>
            </a:r>
            <a:r>
              <a:rPr lang="es-ES" dirty="0"/>
              <a:t> </a:t>
            </a:r>
            <a:r>
              <a:rPr lang="es-ES" i="1" dirty="0" err="1"/>
              <a:t>during</a:t>
            </a:r>
            <a:r>
              <a:rPr lang="es-ES" i="1" dirty="0"/>
              <a:t>…</a:t>
            </a:r>
          </a:p>
        </p:txBody>
      </p:sp>
    </p:spTree>
    <p:extLst>
      <p:ext uri="{BB962C8B-B14F-4D97-AF65-F5344CB8AC3E}">
        <p14:creationId xmlns:p14="http://schemas.microsoft.com/office/powerpoint/2010/main" val="207681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6. How do we evaluate this extraction?</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12</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p:txBody>
          <a:bodyPr/>
          <a:lstStyle/>
          <a:p>
            <a:r>
              <a:rPr lang="es-ES" dirty="0" err="1"/>
              <a:t>We</a:t>
            </a:r>
            <a:r>
              <a:rPr lang="es-ES" dirty="0"/>
              <a:t> </a:t>
            </a:r>
            <a:r>
              <a:rPr lang="es-ES" dirty="0" err="1"/>
              <a:t>have</a:t>
            </a:r>
            <a:r>
              <a:rPr lang="es-ES" dirty="0"/>
              <a:t> </a:t>
            </a:r>
            <a:r>
              <a:rPr lang="es-ES" dirty="0" err="1"/>
              <a:t>several</a:t>
            </a:r>
            <a:r>
              <a:rPr lang="es-ES" dirty="0"/>
              <a:t> </a:t>
            </a:r>
            <a:r>
              <a:rPr lang="es-ES" dirty="0" err="1"/>
              <a:t>things</a:t>
            </a:r>
            <a:r>
              <a:rPr lang="es-ES" dirty="0"/>
              <a:t> </a:t>
            </a:r>
            <a:r>
              <a:rPr lang="es-ES" dirty="0" err="1"/>
              <a:t>to</a:t>
            </a:r>
            <a:r>
              <a:rPr lang="es-ES" dirty="0"/>
              <a:t> </a:t>
            </a:r>
            <a:r>
              <a:rPr lang="es-ES" dirty="0" err="1"/>
              <a:t>evaluate</a:t>
            </a:r>
            <a:r>
              <a:rPr lang="es-ES" dirty="0"/>
              <a:t>:</a:t>
            </a:r>
          </a:p>
          <a:p>
            <a:pPr lvl="1"/>
            <a:r>
              <a:rPr lang="es-ES" dirty="0" err="1"/>
              <a:t>Event</a:t>
            </a:r>
            <a:r>
              <a:rPr lang="es-ES" dirty="0"/>
              <a:t> </a:t>
            </a:r>
            <a:r>
              <a:rPr lang="es-ES" dirty="0" err="1"/>
              <a:t>detection</a:t>
            </a:r>
            <a:endParaRPr lang="es-ES" dirty="0"/>
          </a:p>
          <a:p>
            <a:pPr lvl="1"/>
            <a:r>
              <a:rPr lang="es-ES" dirty="0" err="1"/>
              <a:t>Argument</a:t>
            </a:r>
            <a:r>
              <a:rPr lang="es-ES" dirty="0"/>
              <a:t> </a:t>
            </a:r>
            <a:r>
              <a:rPr lang="es-ES" dirty="0" err="1"/>
              <a:t>detection</a:t>
            </a:r>
            <a:r>
              <a:rPr lang="es-ES" dirty="0"/>
              <a:t> </a:t>
            </a:r>
          </a:p>
          <a:p>
            <a:pPr lvl="1"/>
            <a:r>
              <a:rPr lang="es-ES" dirty="0" err="1"/>
              <a:t>Relevance</a:t>
            </a:r>
            <a:endParaRPr lang="es-ES" dirty="0"/>
          </a:p>
          <a:p>
            <a:r>
              <a:rPr lang="es-ES" dirty="0" err="1"/>
              <a:t>Previous</a:t>
            </a:r>
            <a:r>
              <a:rPr lang="es-ES" dirty="0"/>
              <a:t> </a:t>
            </a:r>
            <a:r>
              <a:rPr lang="es-ES" dirty="0" err="1"/>
              <a:t>proposals</a:t>
            </a:r>
            <a:r>
              <a:rPr lang="es-ES" dirty="0"/>
              <a:t>:</a:t>
            </a:r>
          </a:p>
          <a:p>
            <a:pPr lvl="1"/>
            <a:r>
              <a:rPr lang="es-ES" dirty="0" err="1"/>
              <a:t>Precision</a:t>
            </a:r>
            <a:r>
              <a:rPr lang="es-ES" dirty="0"/>
              <a:t>, </a:t>
            </a:r>
            <a:r>
              <a:rPr lang="es-ES" dirty="0" err="1"/>
              <a:t>Recall</a:t>
            </a:r>
            <a:r>
              <a:rPr lang="es-ES" dirty="0"/>
              <a:t> and F-</a:t>
            </a:r>
            <a:r>
              <a:rPr lang="es-ES" dirty="0" err="1"/>
              <a:t>measure</a:t>
            </a:r>
            <a:r>
              <a:rPr lang="es-ES" dirty="0"/>
              <a:t> (</a:t>
            </a:r>
            <a:r>
              <a:rPr lang="es-ES" dirty="0" err="1"/>
              <a:t>TimeML</a:t>
            </a:r>
            <a:r>
              <a:rPr lang="es-ES" dirty="0"/>
              <a:t> – </a:t>
            </a:r>
            <a:r>
              <a:rPr lang="es-ES" dirty="0" err="1"/>
              <a:t>TempEval</a:t>
            </a:r>
            <a:r>
              <a:rPr lang="es-ES" dirty="0"/>
              <a:t>)</a:t>
            </a:r>
          </a:p>
          <a:p>
            <a:pPr lvl="1"/>
            <a:r>
              <a:rPr lang="es-ES" dirty="0" err="1"/>
              <a:t>Question</a:t>
            </a:r>
            <a:r>
              <a:rPr lang="es-ES" dirty="0"/>
              <a:t> </a:t>
            </a:r>
            <a:r>
              <a:rPr lang="es-ES" dirty="0" err="1"/>
              <a:t>Answering</a:t>
            </a:r>
            <a:r>
              <a:rPr lang="es-ES" dirty="0"/>
              <a:t> (</a:t>
            </a:r>
            <a:r>
              <a:rPr lang="es-ES" dirty="0" err="1"/>
              <a:t>SemEval</a:t>
            </a:r>
            <a:r>
              <a:rPr lang="es-ES" dirty="0"/>
              <a:t> 2015)</a:t>
            </a:r>
          </a:p>
          <a:p>
            <a:pPr lvl="1"/>
            <a:r>
              <a:rPr lang="es-ES" dirty="0"/>
              <a:t>ACE: VDR </a:t>
            </a:r>
            <a:r>
              <a:rPr lang="es-ES" dirty="0" err="1"/>
              <a:t>value</a:t>
            </a:r>
            <a:r>
              <a:rPr lang="es-ES" dirty="0"/>
              <a:t> (</a:t>
            </a:r>
            <a:r>
              <a:rPr lang="es-ES" dirty="0" err="1"/>
              <a:t>extent</a:t>
            </a:r>
            <a:r>
              <a:rPr lang="es-ES" dirty="0"/>
              <a:t> of </a:t>
            </a:r>
            <a:r>
              <a:rPr lang="es-ES" dirty="0" err="1"/>
              <a:t>the</a:t>
            </a:r>
            <a:r>
              <a:rPr lang="es-ES" dirty="0"/>
              <a:t> </a:t>
            </a:r>
            <a:r>
              <a:rPr lang="es-ES" dirty="0" err="1"/>
              <a:t>annotation</a:t>
            </a:r>
            <a:r>
              <a:rPr lang="es-ES" dirty="0"/>
              <a:t>, </a:t>
            </a:r>
            <a:r>
              <a:rPr lang="es-ES" dirty="0" err="1"/>
              <a:t>arguments</a:t>
            </a:r>
            <a:r>
              <a:rPr lang="es-ES" dirty="0"/>
              <a:t>, </a:t>
            </a:r>
            <a:r>
              <a:rPr lang="es-ES" dirty="0" err="1"/>
              <a:t>attributes</a:t>
            </a:r>
            <a:r>
              <a:rPr lang="es-ES" dirty="0"/>
              <a:t>)</a:t>
            </a:r>
          </a:p>
          <a:p>
            <a:r>
              <a:rPr lang="es-ES" dirty="0" err="1"/>
              <a:t>Other</a:t>
            </a:r>
            <a:r>
              <a:rPr lang="es-ES" dirty="0"/>
              <a:t> ideas:</a:t>
            </a:r>
          </a:p>
          <a:p>
            <a:pPr lvl="1"/>
            <a:r>
              <a:rPr lang="es-ES" dirty="0" err="1"/>
              <a:t>Several</a:t>
            </a:r>
            <a:r>
              <a:rPr lang="es-ES" dirty="0"/>
              <a:t> </a:t>
            </a:r>
            <a:r>
              <a:rPr lang="es-ES" dirty="0" err="1"/>
              <a:t>levels</a:t>
            </a:r>
            <a:r>
              <a:rPr lang="es-ES" dirty="0"/>
              <a:t> of </a:t>
            </a:r>
            <a:r>
              <a:rPr lang="es-ES" dirty="0" err="1"/>
              <a:t>evaluation</a:t>
            </a:r>
            <a:r>
              <a:rPr lang="es-ES" dirty="0"/>
              <a:t> (BioNLP’09)</a:t>
            </a:r>
          </a:p>
          <a:p>
            <a:pPr lvl="2"/>
            <a:r>
              <a:rPr lang="es-ES" dirty="0"/>
              <a:t>Core</a:t>
            </a:r>
          </a:p>
          <a:p>
            <a:pPr lvl="2"/>
            <a:r>
              <a:rPr lang="es-ES" dirty="0"/>
              <a:t>Core + </a:t>
            </a:r>
            <a:r>
              <a:rPr lang="es-ES" dirty="0" err="1"/>
              <a:t>surrounding</a:t>
            </a:r>
            <a:r>
              <a:rPr lang="es-ES" dirty="0"/>
              <a:t> </a:t>
            </a:r>
            <a:r>
              <a:rPr lang="es-ES" dirty="0" err="1"/>
              <a:t>entities</a:t>
            </a:r>
            <a:endParaRPr lang="es-ES" dirty="0"/>
          </a:p>
          <a:p>
            <a:pPr lvl="2"/>
            <a:r>
              <a:rPr lang="es-ES" dirty="0"/>
              <a:t>Core + </a:t>
            </a:r>
            <a:r>
              <a:rPr lang="es-ES" dirty="0" err="1"/>
              <a:t>surrounding</a:t>
            </a:r>
            <a:r>
              <a:rPr lang="es-ES" dirty="0"/>
              <a:t> </a:t>
            </a:r>
            <a:r>
              <a:rPr lang="es-ES" dirty="0" err="1"/>
              <a:t>entities</a:t>
            </a:r>
            <a:r>
              <a:rPr lang="es-ES" dirty="0"/>
              <a:t> + </a:t>
            </a:r>
            <a:r>
              <a:rPr lang="es-ES" i="1" dirty="0" err="1"/>
              <a:t>factuality</a:t>
            </a:r>
            <a:endParaRPr lang="es-ES" i="1" dirty="0"/>
          </a:p>
          <a:p>
            <a:pPr marL="0" indent="0">
              <a:buNone/>
            </a:pPr>
            <a:endParaRPr lang="es-ES" dirty="0"/>
          </a:p>
          <a:p>
            <a:endParaRPr lang="es-ES" dirty="0"/>
          </a:p>
          <a:p>
            <a:pPr marL="0" indent="0">
              <a:buNone/>
            </a:pPr>
            <a:endParaRPr lang="es-ES" dirty="0"/>
          </a:p>
        </p:txBody>
      </p:sp>
    </p:spTree>
    <p:extLst>
      <p:ext uri="{BB962C8B-B14F-4D97-AF65-F5344CB8AC3E}">
        <p14:creationId xmlns:p14="http://schemas.microsoft.com/office/powerpoint/2010/main" val="493091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215617"/>
            <a:ext cx="7772400" cy="1362075"/>
          </a:xfrm>
        </p:spPr>
        <p:txBody>
          <a:bodyPr/>
          <a:lstStyle/>
          <a:p>
            <a:r>
              <a:rPr lang="en-US" dirty="0"/>
              <a:t>TOULOUSE</a:t>
            </a:r>
          </a:p>
        </p:txBody>
      </p:sp>
      <p:sp>
        <p:nvSpPr>
          <p:cNvPr id="4" name="Content Placeholder 3"/>
          <p:cNvSpPr>
            <a:spLocks noGrp="1"/>
          </p:cNvSpPr>
          <p:nvPr>
            <p:ph type="body" idx="1"/>
          </p:nvPr>
        </p:nvSpPr>
        <p:spPr>
          <a:xfrm>
            <a:off x="722313" y="3715430"/>
            <a:ext cx="7772400" cy="1500187"/>
          </a:xfrm>
        </p:spPr>
        <p:txBody>
          <a:bodyPr/>
          <a:lstStyle/>
          <a:p>
            <a:r>
              <a:rPr lang="en-US" dirty="0"/>
              <a:t>Visit</a:t>
            </a:r>
          </a:p>
        </p:txBody>
      </p:sp>
      <p:pic>
        <p:nvPicPr>
          <p:cNvPr id="5" name="Imagen 4">
            <a:extLst>
              <a:ext uri="{FF2B5EF4-FFF2-40B4-BE49-F238E27FC236}">
                <a16:creationId xmlns:a16="http://schemas.microsoft.com/office/drawing/2014/main" xmlns="" id="{595F2CB1-57EA-4AC7-981B-507D0E167416}"/>
              </a:ext>
            </a:extLst>
          </p:cNvPr>
          <p:cNvPicPr>
            <a:picLocks noChangeAspect="1"/>
          </p:cNvPicPr>
          <p:nvPr/>
        </p:nvPicPr>
        <p:blipFill>
          <a:blip r:embed="rId2"/>
          <a:stretch>
            <a:fillRect/>
          </a:stretch>
        </p:blipFill>
        <p:spPr>
          <a:xfrm>
            <a:off x="3265714" y="849085"/>
            <a:ext cx="5457599" cy="4093199"/>
          </a:xfrm>
          <a:prstGeom prst="rect">
            <a:avLst/>
          </a:prstGeom>
          <a:ln>
            <a:noFill/>
          </a:ln>
          <a:effectLst>
            <a:softEdge rad="112500"/>
          </a:effectLst>
        </p:spPr>
      </p:pic>
    </p:spTree>
    <p:extLst>
      <p:ext uri="{BB962C8B-B14F-4D97-AF65-F5344CB8AC3E}">
        <p14:creationId xmlns:p14="http://schemas.microsoft.com/office/powerpoint/2010/main" val="3209991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Objectives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14</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dirty="0"/>
              <a:t>Idea:</a:t>
            </a:r>
          </a:p>
          <a:p>
            <a:pPr lvl="1"/>
            <a:r>
              <a:rPr lang="es-ES" dirty="0" err="1"/>
              <a:t>Extract</a:t>
            </a:r>
            <a:r>
              <a:rPr lang="es-ES" dirty="0"/>
              <a:t> and </a:t>
            </a:r>
            <a:r>
              <a:rPr lang="es-ES" dirty="0" err="1"/>
              <a:t>represent</a:t>
            </a:r>
            <a:r>
              <a:rPr lang="es-ES" dirty="0"/>
              <a:t> </a:t>
            </a:r>
            <a:r>
              <a:rPr lang="es-ES" dirty="0" err="1"/>
              <a:t>judgments</a:t>
            </a:r>
            <a:r>
              <a:rPr lang="es-ES" dirty="0"/>
              <a:t> in </a:t>
            </a:r>
            <a:r>
              <a:rPr lang="es-ES" dirty="0" err="1"/>
              <a:t>an</a:t>
            </a:r>
            <a:r>
              <a:rPr lang="es-ES" dirty="0"/>
              <a:t> </a:t>
            </a:r>
            <a:r>
              <a:rPr lang="es-ES" dirty="0" err="1"/>
              <a:t>event-centric</a:t>
            </a:r>
            <a:r>
              <a:rPr lang="es-ES" dirty="0"/>
              <a:t> </a:t>
            </a:r>
            <a:r>
              <a:rPr lang="es-ES" dirty="0" err="1"/>
              <a:t>way</a:t>
            </a:r>
            <a:r>
              <a:rPr lang="es-ES" dirty="0"/>
              <a:t>.</a:t>
            </a:r>
          </a:p>
          <a:p>
            <a:pPr lvl="1"/>
            <a:r>
              <a:rPr lang="es-ES" dirty="0" err="1"/>
              <a:t>Useful</a:t>
            </a:r>
            <a:r>
              <a:rPr lang="es-ES" dirty="0"/>
              <a:t> </a:t>
            </a:r>
            <a:r>
              <a:rPr lang="es-ES" dirty="0" err="1"/>
              <a:t>for</a:t>
            </a:r>
            <a:r>
              <a:rPr lang="es-ES" dirty="0"/>
              <a:t>: </a:t>
            </a:r>
            <a:r>
              <a:rPr lang="es-ES" dirty="0" err="1"/>
              <a:t>summarization</a:t>
            </a:r>
            <a:r>
              <a:rPr lang="es-ES" dirty="0"/>
              <a:t>, timelines, </a:t>
            </a:r>
            <a:r>
              <a:rPr lang="es-ES" dirty="0" err="1"/>
              <a:t>Information</a:t>
            </a:r>
            <a:r>
              <a:rPr lang="es-ES" dirty="0"/>
              <a:t> </a:t>
            </a:r>
            <a:r>
              <a:rPr lang="es-ES" dirty="0" err="1"/>
              <a:t>Extraction</a:t>
            </a:r>
            <a:r>
              <a:rPr lang="es-ES" dirty="0"/>
              <a:t>…</a:t>
            </a:r>
          </a:p>
          <a:p>
            <a:r>
              <a:rPr lang="es-ES" dirty="0" err="1"/>
              <a:t>Background</a:t>
            </a:r>
            <a:r>
              <a:rPr lang="es-ES" dirty="0"/>
              <a:t>:</a:t>
            </a:r>
          </a:p>
          <a:p>
            <a:pPr lvl="1"/>
            <a:r>
              <a:rPr lang="es-ES" dirty="0" err="1"/>
              <a:t>We</a:t>
            </a:r>
            <a:r>
              <a:rPr lang="es-ES" dirty="0"/>
              <a:t> </a:t>
            </a:r>
            <a:r>
              <a:rPr lang="es-ES" dirty="0" err="1"/>
              <a:t>had</a:t>
            </a:r>
            <a:r>
              <a:rPr lang="es-ES" dirty="0"/>
              <a:t> </a:t>
            </a:r>
            <a:r>
              <a:rPr lang="es-ES" dirty="0" err="1"/>
              <a:t>been</a:t>
            </a:r>
            <a:r>
              <a:rPr lang="es-ES" dirty="0"/>
              <a:t> in </a:t>
            </a:r>
            <a:r>
              <a:rPr lang="es-ES" dirty="0" err="1"/>
              <a:t>discussion</a:t>
            </a:r>
            <a:r>
              <a:rPr lang="es-ES" dirty="0"/>
              <a:t> </a:t>
            </a:r>
            <a:r>
              <a:rPr lang="es-ES" dirty="0" err="1"/>
              <a:t>for</a:t>
            </a:r>
            <a:r>
              <a:rPr lang="es-ES" dirty="0"/>
              <a:t> 3/6 </a:t>
            </a:r>
            <a:r>
              <a:rPr lang="es-ES" dirty="0" err="1"/>
              <a:t>months</a:t>
            </a:r>
            <a:r>
              <a:rPr lang="es-ES" dirty="0"/>
              <a:t>.</a:t>
            </a:r>
          </a:p>
          <a:p>
            <a:pPr lvl="1"/>
            <a:r>
              <a:rPr lang="es-ES" dirty="0" err="1"/>
              <a:t>First</a:t>
            </a:r>
            <a:r>
              <a:rPr lang="es-ES" dirty="0"/>
              <a:t> rounds </a:t>
            </a:r>
            <a:r>
              <a:rPr lang="es-ES" dirty="0" err="1"/>
              <a:t>of</a:t>
            </a:r>
            <a:r>
              <a:rPr lang="es-ES" dirty="0"/>
              <a:t> </a:t>
            </a:r>
            <a:r>
              <a:rPr lang="es-ES" dirty="0" err="1"/>
              <a:t>annotation</a:t>
            </a:r>
            <a:r>
              <a:rPr lang="es-ES" dirty="0"/>
              <a:t> and </a:t>
            </a:r>
            <a:r>
              <a:rPr lang="es-ES" dirty="0" err="1"/>
              <a:t>discussion</a:t>
            </a:r>
            <a:r>
              <a:rPr lang="es-ES" dirty="0"/>
              <a:t>.</a:t>
            </a:r>
          </a:p>
          <a:p>
            <a:pPr lvl="1"/>
            <a:r>
              <a:rPr lang="es-ES" dirty="0" err="1"/>
              <a:t>We</a:t>
            </a:r>
            <a:r>
              <a:rPr lang="es-ES" dirty="0"/>
              <a:t> </a:t>
            </a:r>
            <a:r>
              <a:rPr lang="es-ES" dirty="0" err="1"/>
              <a:t>analyzed</a:t>
            </a:r>
            <a:r>
              <a:rPr lang="es-ES" dirty="0"/>
              <a:t> </a:t>
            </a:r>
            <a:r>
              <a:rPr lang="es-ES" dirty="0" err="1"/>
              <a:t>previous</a:t>
            </a:r>
            <a:r>
              <a:rPr lang="es-ES" dirty="0"/>
              <a:t> </a:t>
            </a:r>
            <a:r>
              <a:rPr lang="es-ES" dirty="0" err="1"/>
              <a:t>representation</a:t>
            </a:r>
            <a:r>
              <a:rPr lang="es-ES" dirty="0"/>
              <a:t> </a:t>
            </a:r>
            <a:r>
              <a:rPr lang="es-ES" dirty="0" err="1"/>
              <a:t>options</a:t>
            </a:r>
            <a:r>
              <a:rPr lang="es-ES" dirty="0"/>
              <a:t> (general and legal)</a:t>
            </a:r>
          </a:p>
          <a:p>
            <a:pPr lvl="1"/>
            <a:r>
              <a:rPr lang="es-ES" dirty="0" err="1"/>
              <a:t>We</a:t>
            </a:r>
            <a:r>
              <a:rPr lang="es-ES" dirty="0"/>
              <a:t> </a:t>
            </a:r>
            <a:r>
              <a:rPr lang="es-ES" dirty="0" err="1"/>
              <a:t>presented</a:t>
            </a:r>
            <a:r>
              <a:rPr lang="es-ES" dirty="0"/>
              <a:t> </a:t>
            </a:r>
            <a:r>
              <a:rPr lang="es-ES" dirty="0" err="1"/>
              <a:t>the</a:t>
            </a:r>
            <a:r>
              <a:rPr lang="es-ES" dirty="0"/>
              <a:t> idea in a workshop and </a:t>
            </a:r>
            <a:r>
              <a:rPr lang="es-ES" dirty="0" err="1"/>
              <a:t>to</a:t>
            </a:r>
            <a:r>
              <a:rPr lang="es-ES" dirty="0"/>
              <a:t> </a:t>
            </a:r>
            <a:r>
              <a:rPr lang="es-ES" dirty="0" err="1"/>
              <a:t>people</a:t>
            </a:r>
            <a:r>
              <a:rPr lang="es-ES" dirty="0"/>
              <a:t> in </a:t>
            </a:r>
            <a:r>
              <a:rPr lang="es-ES" dirty="0" err="1"/>
              <a:t>the</a:t>
            </a:r>
            <a:r>
              <a:rPr lang="es-ES" dirty="0"/>
              <a:t> </a:t>
            </a:r>
            <a:r>
              <a:rPr lang="es-ES" dirty="0" err="1"/>
              <a:t>domain</a:t>
            </a:r>
            <a:r>
              <a:rPr lang="es-ES" dirty="0"/>
              <a:t>, </a:t>
            </a:r>
            <a:r>
              <a:rPr lang="es-ES" dirty="0" err="1"/>
              <a:t>good</a:t>
            </a:r>
            <a:r>
              <a:rPr lang="es-ES" dirty="0"/>
              <a:t> </a:t>
            </a:r>
            <a:r>
              <a:rPr lang="es-ES" dirty="0" err="1"/>
              <a:t>feeling</a:t>
            </a:r>
            <a:r>
              <a:rPr lang="es-ES" dirty="0"/>
              <a:t> (</a:t>
            </a:r>
            <a:r>
              <a:rPr lang="es-ES" dirty="0" err="1"/>
              <a:t>just</a:t>
            </a:r>
            <a:r>
              <a:rPr lang="es-ES" dirty="0"/>
              <a:t> </a:t>
            </a:r>
            <a:r>
              <a:rPr lang="es-ES" dirty="0" err="1"/>
              <a:t>one</a:t>
            </a:r>
            <a:r>
              <a:rPr lang="es-ES" dirty="0"/>
              <a:t> </a:t>
            </a:r>
            <a:r>
              <a:rPr lang="es-ES" dirty="0" err="1"/>
              <a:t>excepcion</a:t>
            </a:r>
            <a:r>
              <a:rPr lang="es-ES" dirty="0"/>
              <a:t>)</a:t>
            </a:r>
          </a:p>
          <a:p>
            <a:r>
              <a:rPr lang="es-ES" dirty="0"/>
              <a:t>Target:</a:t>
            </a:r>
          </a:p>
          <a:p>
            <a:pPr lvl="1"/>
            <a:r>
              <a:rPr lang="es-ES" dirty="0" err="1"/>
              <a:t>We</a:t>
            </a:r>
            <a:r>
              <a:rPr lang="es-ES" dirty="0"/>
              <a:t> </a:t>
            </a:r>
            <a:r>
              <a:rPr lang="es-ES" dirty="0" err="1"/>
              <a:t>had</a:t>
            </a:r>
            <a:r>
              <a:rPr lang="es-ES" dirty="0"/>
              <a:t> </a:t>
            </a:r>
            <a:r>
              <a:rPr lang="es-ES" dirty="0" err="1"/>
              <a:t>several</a:t>
            </a:r>
            <a:r>
              <a:rPr lang="es-ES" dirty="0"/>
              <a:t> </a:t>
            </a:r>
            <a:r>
              <a:rPr lang="es-ES" b="1" dirty="0"/>
              <a:t>ideas</a:t>
            </a:r>
            <a:r>
              <a:rPr lang="es-ES" dirty="0"/>
              <a:t>, </a:t>
            </a:r>
            <a:r>
              <a:rPr lang="es-ES" dirty="0" err="1"/>
              <a:t>we</a:t>
            </a:r>
            <a:r>
              <a:rPr lang="es-ES" dirty="0"/>
              <a:t> </a:t>
            </a:r>
            <a:r>
              <a:rPr lang="es-ES" dirty="0" err="1"/>
              <a:t>had</a:t>
            </a:r>
            <a:r>
              <a:rPr lang="es-ES" dirty="0"/>
              <a:t> </a:t>
            </a:r>
            <a:r>
              <a:rPr lang="es-ES" dirty="0" err="1"/>
              <a:t>to</a:t>
            </a:r>
            <a:r>
              <a:rPr lang="es-ES" dirty="0"/>
              <a:t> </a:t>
            </a:r>
            <a:r>
              <a:rPr lang="es-ES" dirty="0" err="1"/>
              <a:t>focus</a:t>
            </a:r>
            <a:r>
              <a:rPr lang="es-ES" dirty="0"/>
              <a:t> </a:t>
            </a:r>
            <a:r>
              <a:rPr lang="es-ES" dirty="0" err="1"/>
              <a:t>on</a:t>
            </a:r>
            <a:r>
              <a:rPr lang="es-ES" dirty="0"/>
              <a:t> </a:t>
            </a:r>
            <a:r>
              <a:rPr lang="es-ES" dirty="0" err="1"/>
              <a:t>specific</a:t>
            </a:r>
            <a:r>
              <a:rPr lang="es-ES" dirty="0"/>
              <a:t> </a:t>
            </a:r>
            <a:r>
              <a:rPr lang="es-ES" dirty="0" err="1"/>
              <a:t>contributions</a:t>
            </a:r>
            <a:r>
              <a:rPr lang="es-ES" dirty="0"/>
              <a:t>.</a:t>
            </a:r>
          </a:p>
          <a:p>
            <a:pPr lvl="1"/>
            <a:r>
              <a:rPr lang="es-ES" dirty="0" err="1"/>
              <a:t>We</a:t>
            </a:r>
            <a:r>
              <a:rPr lang="es-ES" dirty="0"/>
              <a:t> </a:t>
            </a:r>
            <a:r>
              <a:rPr lang="es-ES" dirty="0" err="1"/>
              <a:t>had</a:t>
            </a:r>
            <a:r>
              <a:rPr lang="es-ES" dirty="0"/>
              <a:t> </a:t>
            </a:r>
            <a:r>
              <a:rPr lang="es-ES" dirty="0" err="1"/>
              <a:t>to</a:t>
            </a:r>
            <a:r>
              <a:rPr lang="es-ES" dirty="0"/>
              <a:t> </a:t>
            </a:r>
            <a:r>
              <a:rPr lang="es-ES" dirty="0" err="1"/>
              <a:t>start</a:t>
            </a:r>
            <a:r>
              <a:rPr lang="es-ES" dirty="0"/>
              <a:t> new round </a:t>
            </a:r>
            <a:r>
              <a:rPr lang="es-ES" dirty="0" err="1"/>
              <a:t>of</a:t>
            </a:r>
            <a:r>
              <a:rPr lang="es-ES" dirty="0"/>
              <a:t> </a:t>
            </a:r>
            <a:r>
              <a:rPr lang="es-ES" b="1" dirty="0" err="1"/>
              <a:t>annotations</a:t>
            </a:r>
            <a:r>
              <a:rPr lang="es-ES" dirty="0"/>
              <a:t>.</a:t>
            </a:r>
          </a:p>
          <a:p>
            <a:pPr lvl="1"/>
            <a:r>
              <a:rPr lang="es-ES" dirty="0" err="1"/>
              <a:t>We</a:t>
            </a:r>
            <a:r>
              <a:rPr lang="es-ES" dirty="0"/>
              <a:t> </a:t>
            </a:r>
            <a:r>
              <a:rPr lang="es-ES" dirty="0" err="1"/>
              <a:t>had</a:t>
            </a:r>
            <a:r>
              <a:rPr lang="es-ES" dirty="0"/>
              <a:t> </a:t>
            </a:r>
            <a:r>
              <a:rPr lang="es-ES" dirty="0" err="1"/>
              <a:t>to</a:t>
            </a:r>
            <a:r>
              <a:rPr lang="es-ES" dirty="0"/>
              <a:t> decide </a:t>
            </a:r>
            <a:r>
              <a:rPr lang="es-ES" dirty="0" err="1"/>
              <a:t>the</a:t>
            </a:r>
            <a:r>
              <a:rPr lang="es-ES" dirty="0"/>
              <a:t> </a:t>
            </a:r>
            <a:r>
              <a:rPr lang="es-ES" b="1" dirty="0" err="1"/>
              <a:t>annotation</a:t>
            </a:r>
            <a:r>
              <a:rPr lang="es-ES" b="1" dirty="0"/>
              <a:t> </a:t>
            </a:r>
            <a:r>
              <a:rPr lang="es-ES" b="1" dirty="0" err="1"/>
              <a:t>schema</a:t>
            </a:r>
            <a:r>
              <a:rPr lang="es-ES" dirty="0"/>
              <a:t>.</a:t>
            </a:r>
          </a:p>
          <a:p>
            <a:pPr lvl="1"/>
            <a:r>
              <a:rPr lang="es-ES" dirty="0" err="1"/>
              <a:t>We</a:t>
            </a:r>
            <a:r>
              <a:rPr lang="es-ES" dirty="0"/>
              <a:t> </a:t>
            </a:r>
            <a:r>
              <a:rPr lang="es-ES" dirty="0" err="1"/>
              <a:t>had</a:t>
            </a:r>
            <a:r>
              <a:rPr lang="es-ES" dirty="0"/>
              <a:t> </a:t>
            </a:r>
            <a:r>
              <a:rPr lang="es-ES" dirty="0" err="1"/>
              <a:t>to</a:t>
            </a:r>
            <a:r>
              <a:rPr lang="es-ES" dirty="0"/>
              <a:t> </a:t>
            </a:r>
            <a:r>
              <a:rPr lang="es-ES" dirty="0" err="1"/>
              <a:t>choose</a:t>
            </a:r>
            <a:r>
              <a:rPr lang="es-ES" dirty="0"/>
              <a:t>/</a:t>
            </a:r>
            <a:r>
              <a:rPr lang="es-ES" dirty="0" err="1"/>
              <a:t>develop</a:t>
            </a:r>
            <a:r>
              <a:rPr lang="es-ES" dirty="0"/>
              <a:t> a </a:t>
            </a:r>
            <a:r>
              <a:rPr lang="es-ES" b="1" dirty="0"/>
              <a:t>data </a:t>
            </a:r>
            <a:r>
              <a:rPr lang="es-ES" b="1" dirty="0" err="1"/>
              <a:t>model</a:t>
            </a:r>
            <a:r>
              <a:rPr lang="es-ES" b="1" dirty="0"/>
              <a:t> </a:t>
            </a:r>
            <a:r>
              <a:rPr lang="es-ES" dirty="0"/>
              <a:t>(</a:t>
            </a:r>
            <a:r>
              <a:rPr lang="es-ES" dirty="0" err="1"/>
              <a:t>ontology</a:t>
            </a:r>
            <a:r>
              <a:rPr lang="es-ES" dirty="0"/>
              <a:t>?)</a:t>
            </a:r>
          </a:p>
          <a:p>
            <a:pPr lvl="1"/>
            <a:endParaRPr lang="es-ES" dirty="0"/>
          </a:p>
          <a:p>
            <a:endParaRPr lang="es-ES" dirty="0"/>
          </a:p>
          <a:p>
            <a:pPr lvl="1"/>
            <a:endParaRPr lang="es-ES" dirty="0"/>
          </a:p>
        </p:txBody>
      </p:sp>
    </p:spTree>
    <p:extLst>
      <p:ext uri="{BB962C8B-B14F-4D97-AF65-F5344CB8AC3E}">
        <p14:creationId xmlns:p14="http://schemas.microsoft.com/office/powerpoint/2010/main" val="3755023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Objectives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15</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dirty="0"/>
              <a:t>Ideas </a:t>
            </a:r>
            <a:r>
              <a:rPr lang="es-ES" dirty="0" err="1"/>
              <a:t>to</a:t>
            </a:r>
            <a:r>
              <a:rPr lang="es-ES" dirty="0"/>
              <a:t> </a:t>
            </a:r>
            <a:r>
              <a:rPr lang="es-ES" dirty="0" err="1"/>
              <a:t>focus</a:t>
            </a:r>
            <a:r>
              <a:rPr lang="es-ES" dirty="0"/>
              <a:t> </a:t>
            </a:r>
            <a:r>
              <a:rPr lang="es-ES" dirty="0" err="1"/>
              <a:t>on</a:t>
            </a:r>
            <a:r>
              <a:rPr lang="es-ES" dirty="0"/>
              <a:t>:</a:t>
            </a:r>
          </a:p>
          <a:p>
            <a:pPr marL="0" indent="0">
              <a:buNone/>
            </a:pPr>
            <a:endParaRPr lang="es-ES" dirty="0"/>
          </a:p>
          <a:p>
            <a:pPr lvl="1">
              <a:lnSpc>
                <a:spcPct val="150000"/>
              </a:lnSpc>
            </a:pPr>
            <a:r>
              <a:rPr lang="es-ES" dirty="0"/>
              <a:t>Data </a:t>
            </a:r>
            <a:r>
              <a:rPr lang="es-ES" dirty="0" err="1"/>
              <a:t>model</a:t>
            </a:r>
            <a:r>
              <a:rPr lang="es-ES" dirty="0"/>
              <a:t> </a:t>
            </a:r>
            <a:r>
              <a:rPr lang="es-ES" dirty="0" err="1"/>
              <a:t>for</a:t>
            </a:r>
            <a:r>
              <a:rPr lang="es-ES" dirty="0"/>
              <a:t> legal </a:t>
            </a:r>
            <a:r>
              <a:rPr lang="es-ES" dirty="0" err="1"/>
              <a:t>events</a:t>
            </a:r>
            <a:r>
              <a:rPr lang="es-ES" dirty="0"/>
              <a:t>.</a:t>
            </a:r>
          </a:p>
          <a:p>
            <a:pPr lvl="1">
              <a:lnSpc>
                <a:spcPct val="150000"/>
              </a:lnSpc>
            </a:pPr>
            <a:r>
              <a:rPr lang="es-ES" dirty="0"/>
              <a:t>Corpus </a:t>
            </a:r>
            <a:r>
              <a:rPr lang="es-ES" dirty="0" err="1"/>
              <a:t>to</a:t>
            </a:r>
            <a:r>
              <a:rPr lang="es-ES" dirty="0"/>
              <a:t> </a:t>
            </a:r>
            <a:r>
              <a:rPr lang="es-ES" dirty="0" err="1"/>
              <a:t>support</a:t>
            </a:r>
            <a:r>
              <a:rPr lang="es-ES" dirty="0"/>
              <a:t> </a:t>
            </a:r>
            <a:r>
              <a:rPr lang="es-ES" dirty="0" err="1"/>
              <a:t>the</a:t>
            </a:r>
            <a:r>
              <a:rPr lang="es-ES" dirty="0"/>
              <a:t> </a:t>
            </a:r>
            <a:r>
              <a:rPr lang="es-ES" dirty="0" err="1"/>
              <a:t>usefulness</a:t>
            </a:r>
            <a:r>
              <a:rPr lang="es-ES" dirty="0"/>
              <a:t> and </a:t>
            </a:r>
            <a:r>
              <a:rPr lang="es-ES" dirty="0" err="1"/>
              <a:t>feasability</a:t>
            </a:r>
            <a:r>
              <a:rPr lang="es-ES" dirty="0"/>
              <a:t> </a:t>
            </a:r>
            <a:r>
              <a:rPr lang="es-ES" dirty="0" err="1"/>
              <a:t>of</a:t>
            </a:r>
            <a:r>
              <a:rPr lang="es-ES" dirty="0"/>
              <a:t> </a:t>
            </a:r>
            <a:r>
              <a:rPr lang="es-ES" dirty="0" err="1"/>
              <a:t>this</a:t>
            </a:r>
            <a:r>
              <a:rPr lang="es-ES" dirty="0"/>
              <a:t> data </a:t>
            </a:r>
            <a:r>
              <a:rPr lang="es-ES" dirty="0" err="1"/>
              <a:t>model</a:t>
            </a:r>
            <a:r>
              <a:rPr lang="es-ES" dirty="0"/>
              <a:t>.</a:t>
            </a:r>
          </a:p>
          <a:p>
            <a:pPr lvl="1">
              <a:lnSpc>
                <a:spcPct val="150000"/>
              </a:lnSpc>
            </a:pPr>
            <a:r>
              <a:rPr lang="es-ES" dirty="0"/>
              <a:t>Concept </a:t>
            </a:r>
            <a:r>
              <a:rPr lang="es-ES" dirty="0" err="1"/>
              <a:t>of</a:t>
            </a:r>
            <a:r>
              <a:rPr lang="es-ES" dirty="0"/>
              <a:t> </a:t>
            </a:r>
            <a:r>
              <a:rPr lang="es-ES" dirty="0" err="1"/>
              <a:t>relevance</a:t>
            </a:r>
            <a:r>
              <a:rPr lang="es-ES" dirty="0"/>
              <a:t> and </a:t>
            </a:r>
            <a:r>
              <a:rPr lang="es-ES" dirty="0" err="1"/>
              <a:t>how</a:t>
            </a:r>
            <a:r>
              <a:rPr lang="es-ES" dirty="0"/>
              <a:t> </a:t>
            </a:r>
            <a:r>
              <a:rPr lang="es-ES" dirty="0" err="1"/>
              <a:t>to</a:t>
            </a:r>
            <a:r>
              <a:rPr lang="es-ES" dirty="0"/>
              <a:t> </a:t>
            </a:r>
            <a:r>
              <a:rPr lang="es-ES" dirty="0" err="1"/>
              <a:t>measure</a:t>
            </a:r>
            <a:r>
              <a:rPr lang="es-ES" dirty="0"/>
              <a:t> </a:t>
            </a:r>
            <a:r>
              <a:rPr lang="es-ES" dirty="0" err="1"/>
              <a:t>it</a:t>
            </a:r>
            <a:r>
              <a:rPr lang="es-ES" dirty="0"/>
              <a:t>.</a:t>
            </a:r>
          </a:p>
          <a:p>
            <a:pPr lvl="1">
              <a:lnSpc>
                <a:spcPct val="150000"/>
              </a:lnSpc>
            </a:pPr>
            <a:r>
              <a:rPr lang="es-ES" dirty="0" err="1"/>
              <a:t>Event</a:t>
            </a:r>
            <a:r>
              <a:rPr lang="es-ES" dirty="0"/>
              <a:t> extractor </a:t>
            </a:r>
            <a:r>
              <a:rPr lang="es-ES" dirty="0" err="1"/>
              <a:t>to</a:t>
            </a:r>
            <a:r>
              <a:rPr lang="es-ES" dirty="0"/>
              <a:t> be </a:t>
            </a:r>
            <a:r>
              <a:rPr lang="es-ES" dirty="0" err="1"/>
              <a:t>tested</a:t>
            </a:r>
            <a:r>
              <a:rPr lang="es-ES" dirty="0"/>
              <a:t> in </a:t>
            </a:r>
            <a:r>
              <a:rPr lang="es-ES" dirty="0" err="1"/>
              <a:t>this</a:t>
            </a:r>
            <a:r>
              <a:rPr lang="es-ES" dirty="0"/>
              <a:t> corpus.</a:t>
            </a:r>
          </a:p>
          <a:p>
            <a:pPr lvl="1">
              <a:lnSpc>
                <a:spcPct val="150000"/>
              </a:lnSpc>
            </a:pPr>
            <a:endParaRPr lang="es-ES" dirty="0"/>
          </a:p>
          <a:p>
            <a:pPr>
              <a:lnSpc>
                <a:spcPct val="150000"/>
              </a:lnSpc>
            </a:pPr>
            <a:r>
              <a:rPr lang="es-ES" dirty="0" err="1"/>
              <a:t>For</a:t>
            </a:r>
            <a:r>
              <a:rPr lang="es-ES" dirty="0"/>
              <a:t> </a:t>
            </a:r>
            <a:r>
              <a:rPr lang="es-ES" dirty="0" err="1"/>
              <a:t>this</a:t>
            </a:r>
            <a:r>
              <a:rPr lang="es-ES" dirty="0"/>
              <a:t> </a:t>
            </a:r>
            <a:r>
              <a:rPr lang="es-ES" dirty="0" err="1"/>
              <a:t>paper</a:t>
            </a:r>
            <a:r>
              <a:rPr lang="es-ES" dirty="0"/>
              <a:t>, </a:t>
            </a:r>
            <a:r>
              <a:rPr lang="es-ES" dirty="0" err="1"/>
              <a:t>just</a:t>
            </a:r>
            <a:r>
              <a:rPr lang="es-ES" dirty="0"/>
              <a:t> </a:t>
            </a:r>
            <a:r>
              <a:rPr lang="es-ES" dirty="0" err="1"/>
              <a:t>focusing</a:t>
            </a:r>
            <a:r>
              <a:rPr lang="es-ES" dirty="0"/>
              <a:t> </a:t>
            </a:r>
            <a:r>
              <a:rPr lang="es-ES" dirty="0" err="1"/>
              <a:t>on</a:t>
            </a:r>
            <a:r>
              <a:rPr lang="es-ES" dirty="0"/>
              <a:t> </a:t>
            </a:r>
            <a:r>
              <a:rPr lang="es-ES" dirty="0" err="1"/>
              <a:t>the</a:t>
            </a:r>
            <a:r>
              <a:rPr lang="es-ES" dirty="0"/>
              <a:t> </a:t>
            </a:r>
            <a:r>
              <a:rPr lang="es-ES" dirty="0" err="1"/>
              <a:t>first</a:t>
            </a:r>
            <a:r>
              <a:rPr lang="es-ES" dirty="0"/>
              <a:t> </a:t>
            </a:r>
            <a:r>
              <a:rPr lang="es-ES" dirty="0" err="1"/>
              <a:t>three</a:t>
            </a:r>
            <a:endParaRPr lang="es-ES" dirty="0"/>
          </a:p>
          <a:p>
            <a:pPr>
              <a:lnSpc>
                <a:spcPct val="150000"/>
              </a:lnSpc>
            </a:pPr>
            <a:r>
              <a:rPr lang="es-ES" dirty="0" err="1"/>
              <a:t>We</a:t>
            </a:r>
            <a:r>
              <a:rPr lang="es-ES" dirty="0"/>
              <a:t> </a:t>
            </a:r>
            <a:r>
              <a:rPr lang="es-ES" dirty="0" err="1"/>
              <a:t>stablished</a:t>
            </a:r>
            <a:r>
              <a:rPr lang="es-ES" dirty="0"/>
              <a:t> a </a:t>
            </a:r>
            <a:r>
              <a:rPr lang="es-ES" dirty="0" err="1"/>
              <a:t>planing</a:t>
            </a:r>
            <a:r>
              <a:rPr lang="es-ES" dirty="0"/>
              <a:t> </a:t>
            </a:r>
            <a:r>
              <a:rPr lang="es-ES" dirty="0" err="1"/>
              <a:t>with</a:t>
            </a:r>
            <a:r>
              <a:rPr lang="es-ES" dirty="0"/>
              <a:t> </a:t>
            </a:r>
            <a:r>
              <a:rPr lang="es-ES" dirty="0" err="1"/>
              <a:t>different</a:t>
            </a:r>
            <a:r>
              <a:rPr lang="es-ES" dirty="0"/>
              <a:t> </a:t>
            </a:r>
            <a:r>
              <a:rPr lang="es-ES" dirty="0" err="1"/>
              <a:t>deadlines</a:t>
            </a:r>
            <a:r>
              <a:rPr lang="es-ES" dirty="0"/>
              <a:t>, </a:t>
            </a:r>
            <a:r>
              <a:rPr lang="es-ES" dirty="0" err="1"/>
              <a:t>until</a:t>
            </a:r>
            <a:r>
              <a:rPr lang="es-ES" dirty="0"/>
              <a:t> June.</a:t>
            </a:r>
          </a:p>
          <a:p>
            <a:pPr marL="0" indent="0">
              <a:lnSpc>
                <a:spcPct val="150000"/>
              </a:lnSpc>
              <a:buNone/>
            </a:pPr>
            <a:r>
              <a:rPr lang="es-ES" sz="1800" dirty="0"/>
              <a:t>(</a:t>
            </a:r>
            <a:r>
              <a:rPr lang="es-ES" sz="1800" b="1" dirty="0"/>
              <a:t>so </a:t>
            </a:r>
            <a:r>
              <a:rPr lang="es-ES" sz="1800" b="1" dirty="0" err="1"/>
              <a:t>any</a:t>
            </a:r>
            <a:r>
              <a:rPr lang="es-ES" sz="1800" b="1" dirty="0"/>
              <a:t> ideas/</a:t>
            </a:r>
            <a:r>
              <a:rPr lang="es-ES" sz="1800" b="1" dirty="0" err="1"/>
              <a:t>references</a:t>
            </a:r>
            <a:r>
              <a:rPr lang="es-ES" sz="1800" b="1" dirty="0"/>
              <a:t>/similar </a:t>
            </a:r>
            <a:r>
              <a:rPr lang="es-ES" sz="1800" b="1" dirty="0" err="1"/>
              <a:t>works</a:t>
            </a:r>
            <a:r>
              <a:rPr lang="es-ES" sz="1800" b="1" dirty="0"/>
              <a:t> in </a:t>
            </a:r>
            <a:r>
              <a:rPr lang="es-ES" sz="1800" b="1" dirty="0" err="1"/>
              <a:t>other</a:t>
            </a:r>
            <a:r>
              <a:rPr lang="es-ES" sz="1800" b="1" dirty="0"/>
              <a:t> </a:t>
            </a:r>
            <a:r>
              <a:rPr lang="es-ES" sz="1800" b="1" dirty="0" err="1"/>
              <a:t>domains</a:t>
            </a:r>
            <a:r>
              <a:rPr lang="es-ES" sz="1800" b="1" dirty="0"/>
              <a:t> are </a:t>
            </a:r>
            <a:r>
              <a:rPr lang="es-ES" sz="1800" b="1" dirty="0" err="1"/>
              <a:t>welcome</a:t>
            </a:r>
            <a:r>
              <a:rPr lang="es-ES" sz="1800" dirty="0"/>
              <a:t>!)</a:t>
            </a:r>
          </a:p>
          <a:p>
            <a:endParaRPr lang="es-ES" dirty="0"/>
          </a:p>
          <a:p>
            <a:pPr lvl="1"/>
            <a:endParaRPr lang="es-ES" dirty="0"/>
          </a:p>
        </p:txBody>
      </p:sp>
    </p:spTree>
    <p:extLst>
      <p:ext uri="{BB962C8B-B14F-4D97-AF65-F5344CB8AC3E}">
        <p14:creationId xmlns:p14="http://schemas.microsoft.com/office/powerpoint/2010/main" val="267621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Objectives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16</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586845"/>
            <a:ext cx="8607908" cy="5737755"/>
          </a:xfrm>
        </p:spPr>
        <p:txBody>
          <a:bodyPr/>
          <a:lstStyle/>
          <a:p>
            <a:r>
              <a:rPr lang="es-ES" dirty="0" err="1"/>
              <a:t>Annotation</a:t>
            </a:r>
            <a:r>
              <a:rPr lang="es-ES" dirty="0"/>
              <a:t> </a:t>
            </a:r>
            <a:r>
              <a:rPr lang="es-ES" dirty="0" err="1"/>
              <a:t>schema</a:t>
            </a:r>
            <a:r>
              <a:rPr lang="es-ES" dirty="0"/>
              <a:t>:</a:t>
            </a:r>
          </a:p>
          <a:p>
            <a:pPr lvl="1">
              <a:lnSpc>
                <a:spcPct val="150000"/>
              </a:lnSpc>
            </a:pPr>
            <a:r>
              <a:rPr lang="es-ES" dirty="0" err="1"/>
              <a:t>Waiting</a:t>
            </a:r>
            <a:r>
              <a:rPr lang="es-ES" dirty="0"/>
              <a:t> </a:t>
            </a:r>
            <a:r>
              <a:rPr lang="es-ES" dirty="0" err="1"/>
              <a:t>for</a:t>
            </a:r>
            <a:r>
              <a:rPr lang="es-ES" dirty="0"/>
              <a:t> </a:t>
            </a:r>
            <a:r>
              <a:rPr lang="es-ES" dirty="0" err="1"/>
              <a:t>the</a:t>
            </a:r>
            <a:r>
              <a:rPr lang="es-ES" dirty="0"/>
              <a:t> </a:t>
            </a:r>
            <a:r>
              <a:rPr lang="es-ES" dirty="0" err="1"/>
              <a:t>first</a:t>
            </a:r>
            <a:r>
              <a:rPr lang="es-ES" dirty="0"/>
              <a:t> 10 </a:t>
            </a:r>
            <a:r>
              <a:rPr lang="es-ES" dirty="0" err="1"/>
              <a:t>docs</a:t>
            </a:r>
            <a:r>
              <a:rPr lang="es-ES" dirty="0"/>
              <a:t> </a:t>
            </a:r>
            <a:r>
              <a:rPr lang="es-ES" dirty="0" err="1"/>
              <a:t>annotated</a:t>
            </a:r>
            <a:r>
              <a:rPr lang="es-ES" dirty="0"/>
              <a:t> </a:t>
            </a:r>
            <a:r>
              <a:rPr lang="es-ES" dirty="0" err="1"/>
              <a:t>to</a:t>
            </a:r>
            <a:r>
              <a:rPr lang="es-ES" dirty="0"/>
              <a:t> decide </a:t>
            </a:r>
            <a:r>
              <a:rPr lang="es-ES" dirty="0" err="1"/>
              <a:t>common</a:t>
            </a:r>
            <a:r>
              <a:rPr lang="es-ES" dirty="0"/>
              <a:t> </a:t>
            </a:r>
            <a:r>
              <a:rPr lang="es-ES" dirty="0" err="1"/>
              <a:t>patterns</a:t>
            </a:r>
            <a:r>
              <a:rPr lang="es-ES" dirty="0"/>
              <a:t>, </a:t>
            </a:r>
            <a:r>
              <a:rPr lang="es-ES" dirty="0" err="1"/>
              <a:t>but</a:t>
            </a:r>
            <a:r>
              <a:rPr lang="es-ES" dirty="0"/>
              <a:t> </a:t>
            </a:r>
            <a:r>
              <a:rPr lang="es-ES" dirty="0" err="1"/>
              <a:t>clear</a:t>
            </a:r>
            <a:r>
              <a:rPr lang="es-ES" dirty="0"/>
              <a:t> </a:t>
            </a:r>
            <a:r>
              <a:rPr lang="es-ES" dirty="0" err="1"/>
              <a:t>overlappings</a:t>
            </a:r>
            <a:r>
              <a:rPr lang="es-ES" dirty="0"/>
              <a:t> </a:t>
            </a:r>
            <a:r>
              <a:rPr lang="es-ES" dirty="0" err="1"/>
              <a:t>among</a:t>
            </a:r>
            <a:r>
              <a:rPr lang="es-ES" dirty="0"/>
              <a:t> </a:t>
            </a:r>
            <a:r>
              <a:rPr lang="es-ES" dirty="0" err="1"/>
              <a:t>events</a:t>
            </a:r>
            <a:r>
              <a:rPr lang="es-ES" dirty="0"/>
              <a:t> / </a:t>
            </a:r>
            <a:r>
              <a:rPr lang="es-ES" dirty="0" err="1"/>
              <a:t>judgments</a:t>
            </a:r>
            <a:r>
              <a:rPr lang="es-ES" dirty="0"/>
              <a:t>.</a:t>
            </a:r>
          </a:p>
          <a:p>
            <a:pPr lvl="2">
              <a:lnSpc>
                <a:spcPct val="150000"/>
              </a:lnSpc>
            </a:pPr>
            <a:r>
              <a:rPr lang="es-ES" dirty="0" err="1"/>
              <a:t>Already</a:t>
            </a:r>
            <a:r>
              <a:rPr lang="es-ES" dirty="0"/>
              <a:t> </a:t>
            </a:r>
            <a:r>
              <a:rPr lang="es-ES" dirty="0" err="1"/>
              <a:t>discussing</a:t>
            </a:r>
            <a:r>
              <a:rPr lang="es-ES" dirty="0"/>
              <a:t> </a:t>
            </a:r>
            <a:r>
              <a:rPr lang="es-ES" dirty="0" err="1"/>
              <a:t>with</a:t>
            </a:r>
            <a:r>
              <a:rPr lang="es-ES" dirty="0"/>
              <a:t> </a:t>
            </a:r>
            <a:r>
              <a:rPr lang="es-ES" dirty="0" err="1"/>
              <a:t>some</a:t>
            </a:r>
            <a:r>
              <a:rPr lang="es-ES" dirty="0"/>
              <a:t> </a:t>
            </a:r>
            <a:r>
              <a:rPr lang="es-ES" dirty="0" err="1"/>
              <a:t>experts</a:t>
            </a:r>
            <a:r>
              <a:rPr lang="es-ES" dirty="0"/>
              <a:t> in </a:t>
            </a:r>
            <a:r>
              <a:rPr lang="es-ES" dirty="0" err="1"/>
              <a:t>the</a:t>
            </a:r>
            <a:r>
              <a:rPr lang="es-ES" dirty="0"/>
              <a:t> </a:t>
            </a:r>
            <a:r>
              <a:rPr lang="es-ES" dirty="0" err="1"/>
              <a:t>domain</a:t>
            </a:r>
            <a:r>
              <a:rPr lang="es-ES" dirty="0"/>
              <a:t>.</a:t>
            </a:r>
          </a:p>
          <a:p>
            <a:pPr lvl="2">
              <a:lnSpc>
                <a:spcPct val="150000"/>
              </a:lnSpc>
            </a:pPr>
            <a:r>
              <a:rPr lang="es-ES" dirty="0"/>
              <a:t>Plan </a:t>
            </a:r>
            <a:r>
              <a:rPr lang="es-ES" dirty="0" err="1"/>
              <a:t>to</a:t>
            </a:r>
            <a:r>
              <a:rPr lang="es-ES" dirty="0"/>
              <a:t> do a table </a:t>
            </a:r>
            <a:r>
              <a:rPr lang="es-ES" dirty="0" err="1"/>
              <a:t>to</a:t>
            </a:r>
            <a:r>
              <a:rPr lang="es-ES" dirty="0"/>
              <a:t> decide / </a:t>
            </a:r>
            <a:r>
              <a:rPr lang="es-ES" dirty="0" err="1"/>
              <a:t>justify</a:t>
            </a:r>
            <a:r>
              <a:rPr lang="es-ES" dirty="0"/>
              <a:t>:</a:t>
            </a:r>
          </a:p>
          <a:p>
            <a:pPr lvl="1">
              <a:lnSpc>
                <a:spcPct val="150000"/>
              </a:lnSpc>
            </a:pPr>
            <a:endParaRPr lang="es-ES" b="1" dirty="0"/>
          </a:p>
          <a:p>
            <a:pPr lvl="3">
              <a:lnSpc>
                <a:spcPct val="150000"/>
              </a:lnSpc>
            </a:pPr>
            <a:endParaRPr lang="es-ES" dirty="0"/>
          </a:p>
          <a:p>
            <a:endParaRPr lang="es-ES" dirty="0"/>
          </a:p>
          <a:p>
            <a:pPr lvl="1"/>
            <a:endParaRPr lang="es-ES" dirty="0"/>
          </a:p>
        </p:txBody>
      </p:sp>
      <p:graphicFrame>
        <p:nvGraphicFramePr>
          <p:cNvPr id="5" name="Tabla 4">
            <a:extLst>
              <a:ext uri="{FF2B5EF4-FFF2-40B4-BE49-F238E27FC236}">
                <a16:creationId xmlns:a16="http://schemas.microsoft.com/office/drawing/2014/main" xmlns="" id="{DE08A22E-E0DE-4478-91F9-13DC7EAFC850}"/>
              </a:ext>
            </a:extLst>
          </p:cNvPr>
          <p:cNvGraphicFramePr>
            <a:graphicFrameLocks noGrp="1"/>
          </p:cNvGraphicFramePr>
          <p:nvPr>
            <p:extLst>
              <p:ext uri="{D42A27DB-BD31-4B8C-83A1-F6EECF244321}">
                <p14:modId xmlns:p14="http://schemas.microsoft.com/office/powerpoint/2010/main" val="3820995558"/>
              </p:ext>
            </p:extLst>
          </p:nvPr>
        </p:nvGraphicFramePr>
        <p:xfrm>
          <a:off x="1491345" y="3226187"/>
          <a:ext cx="7130145" cy="3134360"/>
        </p:xfrm>
        <a:graphic>
          <a:graphicData uri="http://schemas.openxmlformats.org/drawingml/2006/table">
            <a:tbl>
              <a:tblPr firstRow="1" bandRow="1">
                <a:tableStyleId>{5C22544A-7EE6-4342-B048-85BDC9FD1C3A}</a:tableStyleId>
              </a:tblPr>
              <a:tblGrid>
                <a:gridCol w="1676401">
                  <a:extLst>
                    <a:ext uri="{9D8B030D-6E8A-4147-A177-3AD203B41FA5}">
                      <a16:colId xmlns:a16="http://schemas.microsoft.com/office/drawing/2014/main" xmlns="" val="262541679"/>
                    </a:ext>
                  </a:extLst>
                </a:gridCol>
                <a:gridCol w="1175657">
                  <a:extLst>
                    <a:ext uri="{9D8B030D-6E8A-4147-A177-3AD203B41FA5}">
                      <a16:colId xmlns:a16="http://schemas.microsoft.com/office/drawing/2014/main" xmlns="" val="3124812231"/>
                    </a:ext>
                  </a:extLst>
                </a:gridCol>
                <a:gridCol w="1426029">
                  <a:extLst>
                    <a:ext uri="{9D8B030D-6E8A-4147-A177-3AD203B41FA5}">
                      <a16:colId xmlns:a16="http://schemas.microsoft.com/office/drawing/2014/main" xmlns="" val="2026083662"/>
                    </a:ext>
                  </a:extLst>
                </a:gridCol>
                <a:gridCol w="1426029">
                  <a:extLst>
                    <a:ext uri="{9D8B030D-6E8A-4147-A177-3AD203B41FA5}">
                      <a16:colId xmlns:a16="http://schemas.microsoft.com/office/drawing/2014/main" xmlns="" val="970829642"/>
                    </a:ext>
                  </a:extLst>
                </a:gridCol>
                <a:gridCol w="1426029">
                  <a:extLst>
                    <a:ext uri="{9D8B030D-6E8A-4147-A177-3AD203B41FA5}">
                      <a16:colId xmlns:a16="http://schemas.microsoft.com/office/drawing/2014/main" xmlns="" val="2149709568"/>
                    </a:ext>
                  </a:extLst>
                </a:gridCol>
              </a:tblGrid>
              <a:tr h="370840">
                <a:tc>
                  <a:txBody>
                    <a:bodyPr/>
                    <a:lstStyle/>
                    <a:p>
                      <a:r>
                        <a:rPr lang="es-ES" dirty="0"/>
                        <a:t>REQ / PROPOSALS</a:t>
                      </a:r>
                    </a:p>
                  </a:txBody>
                  <a:tcPr/>
                </a:tc>
                <a:tc>
                  <a:txBody>
                    <a:bodyPr/>
                    <a:lstStyle/>
                    <a:p>
                      <a:r>
                        <a:rPr lang="es-ES" dirty="0" err="1"/>
                        <a:t>When</a:t>
                      </a:r>
                      <a:endParaRPr lang="es-ES" dirty="0"/>
                    </a:p>
                  </a:txBody>
                  <a:tcPr/>
                </a:tc>
                <a:tc>
                  <a:txBody>
                    <a:bodyPr/>
                    <a:lstStyle/>
                    <a:p>
                      <a:r>
                        <a:rPr lang="es-ES" dirty="0" err="1"/>
                        <a:t>What</a:t>
                      </a:r>
                      <a:endParaRPr lang="es-ES" dirty="0"/>
                    </a:p>
                  </a:txBody>
                  <a:tcPr/>
                </a:tc>
                <a:tc>
                  <a:txBody>
                    <a:bodyPr/>
                    <a:lstStyle/>
                    <a:p>
                      <a:r>
                        <a:rPr lang="es-ES" dirty="0" err="1"/>
                        <a:t>Before</a:t>
                      </a:r>
                      <a:r>
                        <a:rPr lang="es-ES" dirty="0"/>
                        <a:t> </a:t>
                      </a:r>
                      <a:r>
                        <a:rPr lang="es-ES" dirty="0" err="1"/>
                        <a:t>Court</a:t>
                      </a:r>
                      <a:endParaRPr lang="es-ES" dirty="0"/>
                    </a:p>
                  </a:txBody>
                  <a:tcPr/>
                </a:tc>
                <a:tc>
                  <a:txBody>
                    <a:bodyPr/>
                    <a:lstStyle/>
                    <a:p>
                      <a:r>
                        <a:rPr lang="es-ES" dirty="0"/>
                        <a:t>…</a:t>
                      </a:r>
                    </a:p>
                  </a:txBody>
                  <a:tcPr/>
                </a:tc>
                <a:extLst>
                  <a:ext uri="{0D108BD9-81ED-4DB2-BD59-A6C34878D82A}">
                    <a16:rowId xmlns:a16="http://schemas.microsoft.com/office/drawing/2014/main" xmlns="" val="357540432"/>
                  </a:ext>
                </a:extLst>
              </a:tr>
              <a:tr h="370840">
                <a:tc>
                  <a:txBody>
                    <a:bodyPr/>
                    <a:lstStyle/>
                    <a:p>
                      <a:r>
                        <a:rPr lang="es-ES" dirty="0"/>
                        <a:t>Onto [1]</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xmlns="" val="1219038639"/>
                  </a:ext>
                </a:extLst>
              </a:tr>
              <a:tr h="370840">
                <a:tc>
                  <a:txBody>
                    <a:bodyPr/>
                    <a:lstStyle/>
                    <a:p>
                      <a:r>
                        <a:rPr lang="es-ES" dirty="0"/>
                        <a:t>Ann. </a:t>
                      </a:r>
                      <a:r>
                        <a:rPr lang="es-ES" dirty="0" err="1"/>
                        <a:t>Sch</a:t>
                      </a:r>
                      <a:r>
                        <a:rPr lang="es-ES" dirty="0"/>
                        <a:t> [2]</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xmlns="" val="226017799"/>
                  </a:ext>
                </a:extLst>
              </a:tr>
              <a:tr h="370840">
                <a:tc>
                  <a:txBody>
                    <a:bodyPr/>
                    <a:lstStyle/>
                    <a:p>
                      <a:r>
                        <a:rPr lang="es-ES" dirty="0"/>
                        <a:t>…</a:t>
                      </a:r>
                    </a:p>
                  </a:txBody>
                  <a:tcPr>
                    <a:lnB w="12700" cap="flat" cmpd="sng" algn="ctr">
                      <a:solidFill>
                        <a:schemeClr val="tx1"/>
                      </a:solidFill>
                      <a:prstDash val="solid"/>
                      <a:round/>
                      <a:headEnd type="none" w="med" len="med"/>
                      <a:tailEnd type="none" w="med" len="med"/>
                    </a:lnB>
                  </a:tcPr>
                </a:tc>
                <a:tc>
                  <a:txBody>
                    <a:bodyPr/>
                    <a:lstStyle/>
                    <a:p>
                      <a:endParaRPr lang="es-ES" dirty="0"/>
                    </a:p>
                  </a:txBody>
                  <a:tcPr>
                    <a:lnB w="12700" cap="flat" cmpd="sng" algn="ctr">
                      <a:solidFill>
                        <a:schemeClr val="tx1"/>
                      </a:solidFill>
                      <a:prstDash val="solid"/>
                      <a:round/>
                      <a:headEnd type="none" w="med" len="med"/>
                      <a:tailEnd type="none" w="med" len="med"/>
                    </a:lnB>
                  </a:tcPr>
                </a:tc>
                <a:tc>
                  <a:txBody>
                    <a:bodyPr/>
                    <a:lstStyle/>
                    <a:p>
                      <a:endParaRPr lang="es-ES" dirty="0"/>
                    </a:p>
                  </a:txBody>
                  <a:tcPr>
                    <a:lnB w="12700" cap="flat" cmpd="sng" algn="ctr">
                      <a:solidFill>
                        <a:schemeClr val="tx1"/>
                      </a:solidFill>
                      <a:prstDash val="solid"/>
                      <a:round/>
                      <a:headEnd type="none" w="med" len="med"/>
                      <a:tailEnd type="none" w="med" len="med"/>
                    </a:lnB>
                  </a:tcPr>
                </a:tc>
                <a:tc>
                  <a:txBody>
                    <a:bodyPr/>
                    <a:lstStyle/>
                    <a:p>
                      <a:endParaRPr lang="es-ES" dirty="0"/>
                    </a:p>
                  </a:txBody>
                  <a:tcPr>
                    <a:lnB w="12700" cap="flat" cmpd="sng" algn="ctr">
                      <a:solidFill>
                        <a:schemeClr val="tx1"/>
                      </a:solidFill>
                      <a:prstDash val="solid"/>
                      <a:round/>
                      <a:headEnd type="none" w="med" len="med"/>
                      <a:tailEnd type="none" w="med" len="med"/>
                    </a:lnB>
                  </a:tcPr>
                </a:tc>
                <a:tc>
                  <a:txBody>
                    <a:bodyPr/>
                    <a:lstStyle/>
                    <a:p>
                      <a:endParaRPr lang="es-E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899338600"/>
                  </a:ext>
                </a:extLst>
              </a:tr>
              <a:tr h="370840">
                <a:tc>
                  <a:txBody>
                    <a:bodyPr/>
                    <a:lstStyle/>
                    <a:p>
                      <a:r>
                        <a:rPr lang="es-ES" dirty="0" err="1"/>
                        <a:t>Akoma</a:t>
                      </a:r>
                      <a:r>
                        <a:rPr lang="es-ES" dirty="0"/>
                        <a:t> </a:t>
                      </a:r>
                      <a:r>
                        <a:rPr lang="es-ES" dirty="0" err="1"/>
                        <a:t>Ntoso</a:t>
                      </a:r>
                      <a:r>
                        <a:rPr lang="es-ES" dirty="0"/>
                        <a:t> [13]</a:t>
                      </a:r>
                    </a:p>
                  </a:txBody>
                  <a:tcPr>
                    <a:lnT w="12700" cap="flat" cmpd="sng" algn="ctr">
                      <a:solidFill>
                        <a:schemeClr val="tx1"/>
                      </a:solidFill>
                      <a:prstDash val="solid"/>
                      <a:round/>
                      <a:headEnd type="none" w="med" len="med"/>
                      <a:tailEnd type="none" w="med" len="med"/>
                    </a:lnT>
                  </a:tcPr>
                </a:tc>
                <a:tc>
                  <a:txBody>
                    <a:bodyPr/>
                    <a:lstStyle/>
                    <a:p>
                      <a:endParaRPr lang="es-ES"/>
                    </a:p>
                  </a:txBody>
                  <a:tcPr>
                    <a:lnT w="12700" cap="flat" cmpd="sng" algn="ctr">
                      <a:solidFill>
                        <a:schemeClr val="tx1"/>
                      </a:solidFill>
                      <a:prstDash val="solid"/>
                      <a:round/>
                      <a:headEnd type="none" w="med" len="med"/>
                      <a:tailEnd type="none" w="med" len="med"/>
                    </a:lnT>
                  </a:tcPr>
                </a:tc>
                <a:tc>
                  <a:txBody>
                    <a:bodyPr/>
                    <a:lstStyle/>
                    <a:p>
                      <a:endParaRPr lang="es-ES"/>
                    </a:p>
                  </a:txBody>
                  <a:tcPr>
                    <a:lnT w="12700" cap="flat" cmpd="sng" algn="ctr">
                      <a:solidFill>
                        <a:schemeClr val="tx1"/>
                      </a:solidFill>
                      <a:prstDash val="solid"/>
                      <a:round/>
                      <a:headEnd type="none" w="med" len="med"/>
                      <a:tailEnd type="none" w="med" len="med"/>
                    </a:lnT>
                  </a:tcPr>
                </a:tc>
                <a:tc>
                  <a:txBody>
                    <a:bodyPr/>
                    <a:lstStyle/>
                    <a:p>
                      <a:endParaRPr lang="es-ES"/>
                    </a:p>
                  </a:txBody>
                  <a:tcPr>
                    <a:lnT w="12700" cap="flat" cmpd="sng" algn="ctr">
                      <a:solidFill>
                        <a:schemeClr val="tx1"/>
                      </a:solidFill>
                      <a:prstDash val="solid"/>
                      <a:round/>
                      <a:headEnd type="none" w="med" len="med"/>
                      <a:tailEnd type="none" w="med" len="med"/>
                    </a:lnT>
                  </a:tcPr>
                </a:tc>
                <a:tc>
                  <a:txBody>
                    <a:bodyPr/>
                    <a:lstStyle/>
                    <a:p>
                      <a:endParaRPr lang="es-ES"/>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915259703"/>
                  </a:ext>
                </a:extLst>
              </a:tr>
              <a:tr h="370840">
                <a:tc>
                  <a:txBody>
                    <a:bodyPr/>
                    <a:lstStyle/>
                    <a:p>
                      <a:r>
                        <a:rPr lang="es-ES" dirty="0"/>
                        <a:t>LKIF [42]</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a:p>
                  </a:txBody>
                  <a:tcPr/>
                </a:tc>
                <a:extLst>
                  <a:ext uri="{0D108BD9-81ED-4DB2-BD59-A6C34878D82A}">
                    <a16:rowId xmlns:a16="http://schemas.microsoft.com/office/drawing/2014/main" xmlns="" val="386251754"/>
                  </a:ext>
                </a:extLst>
              </a:tr>
              <a:tr h="370840">
                <a:tc>
                  <a:txBody>
                    <a:bodyPr/>
                    <a:lstStyle/>
                    <a:p>
                      <a:r>
                        <a:rPr lang="es-ES" dirty="0"/>
                        <a:t>…</a:t>
                      </a:r>
                    </a:p>
                  </a:txBody>
                  <a:tcPr/>
                </a:tc>
                <a:tc>
                  <a:txBody>
                    <a:bodyPr/>
                    <a:lstStyle/>
                    <a:p>
                      <a:endParaRPr lang="es-ES"/>
                    </a:p>
                  </a:txBody>
                  <a:tcPr/>
                </a:tc>
                <a:tc>
                  <a:txBody>
                    <a:bodyPr/>
                    <a:lstStyle/>
                    <a:p>
                      <a:endParaRPr lang="es-ES"/>
                    </a:p>
                  </a:txBody>
                  <a:tcPr/>
                </a:tc>
                <a:tc>
                  <a:txBody>
                    <a:bodyPr/>
                    <a:lstStyle/>
                    <a:p>
                      <a:endParaRPr lang="es-ES"/>
                    </a:p>
                  </a:txBody>
                  <a:tcPr/>
                </a:tc>
                <a:tc>
                  <a:txBody>
                    <a:bodyPr/>
                    <a:lstStyle/>
                    <a:p>
                      <a:endParaRPr lang="es-ES" dirty="0"/>
                    </a:p>
                  </a:txBody>
                  <a:tcPr/>
                </a:tc>
                <a:extLst>
                  <a:ext uri="{0D108BD9-81ED-4DB2-BD59-A6C34878D82A}">
                    <a16:rowId xmlns:a16="http://schemas.microsoft.com/office/drawing/2014/main" xmlns="" val="4069153592"/>
                  </a:ext>
                </a:extLst>
              </a:tr>
            </a:tbl>
          </a:graphicData>
        </a:graphic>
      </p:graphicFrame>
      <p:sp>
        <p:nvSpPr>
          <p:cNvPr id="6" name="CuadroTexto 5">
            <a:extLst>
              <a:ext uri="{FF2B5EF4-FFF2-40B4-BE49-F238E27FC236}">
                <a16:creationId xmlns:a16="http://schemas.microsoft.com/office/drawing/2014/main" xmlns="" id="{407D0DCD-D925-4386-A8A0-C4BF296C21EE}"/>
              </a:ext>
            </a:extLst>
          </p:cNvPr>
          <p:cNvSpPr txBox="1"/>
          <p:nvPr/>
        </p:nvSpPr>
        <p:spPr>
          <a:xfrm>
            <a:off x="319540" y="5758930"/>
            <a:ext cx="928459" cy="369332"/>
          </a:xfrm>
          <a:prstGeom prst="rect">
            <a:avLst/>
          </a:prstGeom>
          <a:noFill/>
        </p:spPr>
        <p:txBody>
          <a:bodyPr wrap="none" rtlCol="0">
            <a:spAutoFit/>
          </a:bodyPr>
          <a:lstStyle/>
          <a:p>
            <a:r>
              <a:rPr lang="es-ES" dirty="0"/>
              <a:t>LEGAL</a:t>
            </a:r>
          </a:p>
        </p:txBody>
      </p:sp>
      <p:sp>
        <p:nvSpPr>
          <p:cNvPr id="7" name="CuadroTexto 6">
            <a:extLst>
              <a:ext uri="{FF2B5EF4-FFF2-40B4-BE49-F238E27FC236}">
                <a16:creationId xmlns:a16="http://schemas.microsoft.com/office/drawing/2014/main" xmlns="" id="{1F4B114B-70B6-43EC-B2AF-21ABC4233C71}"/>
              </a:ext>
            </a:extLst>
          </p:cNvPr>
          <p:cNvSpPr txBox="1"/>
          <p:nvPr/>
        </p:nvSpPr>
        <p:spPr>
          <a:xfrm>
            <a:off x="140003" y="4327459"/>
            <a:ext cx="1287532" cy="369332"/>
          </a:xfrm>
          <a:prstGeom prst="rect">
            <a:avLst/>
          </a:prstGeom>
          <a:noFill/>
        </p:spPr>
        <p:txBody>
          <a:bodyPr wrap="none" rtlCol="0">
            <a:spAutoFit/>
          </a:bodyPr>
          <a:lstStyle/>
          <a:p>
            <a:r>
              <a:rPr lang="es-ES" dirty="0"/>
              <a:t>GENERAL</a:t>
            </a:r>
          </a:p>
        </p:txBody>
      </p:sp>
    </p:spTree>
    <p:extLst>
      <p:ext uri="{BB962C8B-B14F-4D97-AF65-F5344CB8AC3E}">
        <p14:creationId xmlns:p14="http://schemas.microsoft.com/office/powerpoint/2010/main" val="799996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Objectives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17</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586845"/>
            <a:ext cx="8607908" cy="5737755"/>
          </a:xfrm>
        </p:spPr>
        <p:txBody>
          <a:bodyPr/>
          <a:lstStyle/>
          <a:p>
            <a:r>
              <a:rPr lang="es-ES" dirty="0" err="1"/>
              <a:t>Annotation</a:t>
            </a:r>
            <a:r>
              <a:rPr lang="es-ES" dirty="0"/>
              <a:t> </a:t>
            </a:r>
            <a:r>
              <a:rPr lang="es-ES" dirty="0" err="1"/>
              <a:t>schema</a:t>
            </a:r>
            <a:r>
              <a:rPr lang="es-ES" dirty="0"/>
              <a:t>. </a:t>
            </a:r>
            <a:r>
              <a:rPr lang="es-ES" dirty="0" err="1"/>
              <a:t>What</a:t>
            </a:r>
            <a:r>
              <a:rPr lang="es-ES" dirty="0"/>
              <a:t> </a:t>
            </a:r>
            <a:r>
              <a:rPr lang="es-ES" dirty="0" err="1"/>
              <a:t>we</a:t>
            </a:r>
            <a:r>
              <a:rPr lang="es-ES" dirty="0"/>
              <a:t> </a:t>
            </a:r>
            <a:r>
              <a:rPr lang="es-ES" dirty="0" err="1"/>
              <a:t>have</a:t>
            </a:r>
            <a:r>
              <a:rPr lang="es-ES" dirty="0"/>
              <a:t> </a:t>
            </a:r>
            <a:r>
              <a:rPr lang="es-ES" dirty="0" err="1"/>
              <a:t>for</a:t>
            </a:r>
            <a:r>
              <a:rPr lang="es-ES" dirty="0"/>
              <a:t> </a:t>
            </a:r>
            <a:r>
              <a:rPr lang="es-ES" dirty="0" err="1"/>
              <a:t>now</a:t>
            </a:r>
            <a:r>
              <a:rPr lang="es-ES" dirty="0"/>
              <a:t> (+ </a:t>
            </a:r>
            <a:r>
              <a:rPr lang="es-ES" dirty="0" err="1"/>
              <a:t>arguments</a:t>
            </a:r>
            <a:r>
              <a:rPr lang="es-ES" dirty="0"/>
              <a:t> of </a:t>
            </a:r>
            <a:r>
              <a:rPr lang="es-ES" dirty="0" err="1"/>
              <a:t>each</a:t>
            </a:r>
            <a:r>
              <a:rPr lang="es-ES" dirty="0"/>
              <a:t> </a:t>
            </a:r>
            <a:r>
              <a:rPr lang="es-ES" dirty="0" err="1"/>
              <a:t>event</a:t>
            </a:r>
            <a:r>
              <a:rPr lang="es-ES" dirty="0"/>
              <a:t>)</a:t>
            </a:r>
          </a:p>
          <a:p>
            <a:pPr lvl="1">
              <a:lnSpc>
                <a:spcPct val="150000"/>
              </a:lnSpc>
            </a:pPr>
            <a:endParaRPr lang="es-ES" b="1" dirty="0"/>
          </a:p>
          <a:p>
            <a:pPr lvl="3">
              <a:lnSpc>
                <a:spcPct val="150000"/>
              </a:lnSpc>
            </a:pPr>
            <a:endParaRPr lang="es-ES" dirty="0"/>
          </a:p>
          <a:p>
            <a:endParaRPr lang="es-ES" dirty="0"/>
          </a:p>
          <a:p>
            <a:pPr lvl="1"/>
            <a:endParaRPr lang="es-E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152650" y="605250"/>
            <a:ext cx="5143500" cy="6858000"/>
          </a:xfrm>
          <a:prstGeom prst="rect">
            <a:avLst/>
          </a:prstGeom>
        </p:spPr>
      </p:pic>
    </p:spTree>
    <p:extLst>
      <p:ext uri="{BB962C8B-B14F-4D97-AF65-F5344CB8AC3E}">
        <p14:creationId xmlns:p14="http://schemas.microsoft.com/office/powerpoint/2010/main" val="144863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Objectives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18</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522515"/>
            <a:ext cx="8607908" cy="5802086"/>
          </a:xfrm>
        </p:spPr>
        <p:txBody>
          <a:bodyPr/>
          <a:lstStyle/>
          <a:p>
            <a:r>
              <a:rPr lang="es-ES" dirty="0" err="1"/>
              <a:t>Annotation</a:t>
            </a:r>
            <a:r>
              <a:rPr lang="es-ES" dirty="0"/>
              <a:t>:</a:t>
            </a:r>
          </a:p>
          <a:p>
            <a:pPr lvl="1">
              <a:lnSpc>
                <a:spcPct val="150000"/>
              </a:lnSpc>
            </a:pPr>
            <a:r>
              <a:rPr lang="es-ES" dirty="0" err="1"/>
              <a:t>She</a:t>
            </a:r>
            <a:r>
              <a:rPr lang="es-ES" dirty="0"/>
              <a:t> </a:t>
            </a:r>
            <a:r>
              <a:rPr lang="es-ES" dirty="0" err="1"/>
              <a:t>was</a:t>
            </a:r>
            <a:r>
              <a:rPr lang="es-ES" dirty="0"/>
              <a:t> </a:t>
            </a:r>
            <a:r>
              <a:rPr lang="es-ES" dirty="0" err="1"/>
              <a:t>not</a:t>
            </a:r>
            <a:r>
              <a:rPr lang="es-ES" dirty="0"/>
              <a:t> familiar </a:t>
            </a:r>
            <a:r>
              <a:rPr lang="es-ES" dirty="0" err="1"/>
              <a:t>to</a:t>
            </a:r>
            <a:r>
              <a:rPr lang="es-ES" dirty="0"/>
              <a:t> </a:t>
            </a:r>
            <a:r>
              <a:rPr lang="es-ES" dirty="0" err="1"/>
              <a:t>any</a:t>
            </a:r>
            <a:r>
              <a:rPr lang="es-ES" dirty="0"/>
              <a:t> </a:t>
            </a:r>
            <a:r>
              <a:rPr lang="es-ES" dirty="0" err="1"/>
              <a:t>format</a:t>
            </a:r>
            <a:r>
              <a:rPr lang="es-ES" dirty="0"/>
              <a:t> (</a:t>
            </a:r>
            <a:r>
              <a:rPr lang="es-ES" dirty="0" err="1"/>
              <a:t>before</a:t>
            </a:r>
            <a:r>
              <a:rPr lang="es-ES" dirty="0"/>
              <a:t>, </a:t>
            </a:r>
            <a:r>
              <a:rPr lang="es-ES" dirty="0" err="1"/>
              <a:t>she</a:t>
            </a:r>
            <a:r>
              <a:rPr lang="es-ES" dirty="0"/>
              <a:t> </a:t>
            </a:r>
            <a:r>
              <a:rPr lang="es-ES" dirty="0" err="1"/>
              <a:t>worked</a:t>
            </a:r>
            <a:r>
              <a:rPr lang="es-ES" dirty="0"/>
              <a:t> in </a:t>
            </a:r>
            <a:r>
              <a:rPr lang="es-ES" dirty="0" err="1"/>
              <a:t>word</a:t>
            </a:r>
            <a:r>
              <a:rPr lang="es-ES" dirty="0"/>
              <a:t> </a:t>
            </a:r>
            <a:r>
              <a:rPr lang="es-ES" dirty="0" err="1"/>
              <a:t>documents</a:t>
            </a:r>
            <a:r>
              <a:rPr lang="es-ES" dirty="0"/>
              <a:t>, </a:t>
            </a:r>
            <a:r>
              <a:rPr lang="es-ES" dirty="0" err="1"/>
              <a:t>just</a:t>
            </a:r>
            <a:r>
              <a:rPr lang="es-ES" dirty="0"/>
              <a:t> </a:t>
            </a:r>
            <a:r>
              <a:rPr lang="es-ES" dirty="0" err="1"/>
              <a:t>highlighting</a:t>
            </a:r>
            <a:r>
              <a:rPr lang="es-ES" dirty="0"/>
              <a:t>).</a:t>
            </a:r>
          </a:p>
          <a:p>
            <a:pPr lvl="1">
              <a:lnSpc>
                <a:spcPct val="150000"/>
              </a:lnSpc>
            </a:pPr>
            <a:r>
              <a:rPr lang="es-ES" dirty="0" err="1"/>
              <a:t>The</a:t>
            </a:r>
            <a:r>
              <a:rPr lang="es-ES" dirty="0"/>
              <a:t> idea </a:t>
            </a:r>
            <a:r>
              <a:rPr lang="es-ES" dirty="0" err="1"/>
              <a:t>was</a:t>
            </a:r>
            <a:r>
              <a:rPr lang="es-ES" dirty="0"/>
              <a:t> </a:t>
            </a:r>
            <a:r>
              <a:rPr lang="es-ES" dirty="0" err="1"/>
              <a:t>using</a:t>
            </a:r>
            <a:r>
              <a:rPr lang="es-ES" dirty="0"/>
              <a:t> BRAT, </a:t>
            </a:r>
            <a:r>
              <a:rPr lang="es-ES" dirty="0" err="1"/>
              <a:t>but</a:t>
            </a:r>
            <a:r>
              <a:rPr lang="es-ES" dirty="0"/>
              <a:t> </a:t>
            </a:r>
            <a:r>
              <a:rPr lang="es-ES" dirty="0" err="1"/>
              <a:t>not</a:t>
            </a:r>
            <a:r>
              <a:rPr lang="es-ES" dirty="0"/>
              <a:t> </a:t>
            </a:r>
            <a:r>
              <a:rPr lang="es-ES" dirty="0" err="1"/>
              <a:t>operative</a:t>
            </a:r>
            <a:r>
              <a:rPr lang="es-ES" dirty="0"/>
              <a:t> </a:t>
            </a:r>
            <a:r>
              <a:rPr lang="es-ES" dirty="0">
                <a:sym typeface="Wingdings" panose="05000000000000000000" pitchFamily="2" charset="2"/>
              </a:rPr>
              <a:t></a:t>
            </a:r>
            <a:endParaRPr lang="es-ES" dirty="0"/>
          </a:p>
          <a:p>
            <a:pPr lvl="2">
              <a:lnSpc>
                <a:spcPct val="150000"/>
              </a:lnSpc>
            </a:pPr>
            <a:r>
              <a:rPr lang="es-ES" dirty="0"/>
              <a:t>I </a:t>
            </a:r>
            <a:r>
              <a:rPr lang="es-ES" dirty="0" err="1"/>
              <a:t>tried</a:t>
            </a:r>
            <a:r>
              <a:rPr lang="es-ES" dirty="0"/>
              <a:t> </a:t>
            </a:r>
            <a:r>
              <a:rPr lang="es-ES" dirty="0" err="1"/>
              <a:t>to</a:t>
            </a:r>
            <a:r>
              <a:rPr lang="es-ES" dirty="0"/>
              <a:t> introduce JSON.</a:t>
            </a:r>
          </a:p>
          <a:p>
            <a:pPr lvl="2">
              <a:lnSpc>
                <a:spcPct val="150000"/>
              </a:lnSpc>
            </a:pPr>
            <a:r>
              <a:rPr lang="es-ES" dirty="0" err="1"/>
              <a:t>We</a:t>
            </a:r>
            <a:r>
              <a:rPr lang="es-ES" dirty="0"/>
              <a:t> </a:t>
            </a:r>
            <a:r>
              <a:rPr lang="es-ES" dirty="0" err="1"/>
              <a:t>tried</a:t>
            </a:r>
            <a:r>
              <a:rPr lang="es-ES" dirty="0"/>
              <a:t> </a:t>
            </a:r>
            <a:r>
              <a:rPr lang="es-ES" dirty="0" err="1"/>
              <a:t>to</a:t>
            </a:r>
            <a:r>
              <a:rPr lang="es-ES" dirty="0"/>
              <a:t> use Excel. </a:t>
            </a:r>
            <a:r>
              <a:rPr lang="es-ES" dirty="0" err="1"/>
              <a:t>Almost</a:t>
            </a:r>
            <a:r>
              <a:rPr lang="es-ES" dirty="0"/>
              <a:t> </a:t>
            </a:r>
            <a:r>
              <a:rPr lang="es-ES" dirty="0" err="1"/>
              <a:t>there</a:t>
            </a:r>
            <a:r>
              <a:rPr lang="es-ES" dirty="0"/>
              <a:t>.</a:t>
            </a:r>
          </a:p>
          <a:p>
            <a:pPr lvl="3">
              <a:lnSpc>
                <a:spcPct val="150000"/>
              </a:lnSpc>
            </a:pPr>
            <a:r>
              <a:rPr lang="es-ES" dirty="0" err="1"/>
              <a:t>Solution</a:t>
            </a:r>
            <a:r>
              <a:rPr lang="es-ES" dirty="0"/>
              <a:t>: </a:t>
            </a:r>
            <a:r>
              <a:rPr lang="es-ES" dirty="0" err="1"/>
              <a:t>template</a:t>
            </a:r>
            <a:r>
              <a:rPr lang="es-ES" dirty="0"/>
              <a:t>! (</a:t>
            </a:r>
            <a:r>
              <a:rPr lang="es-ES" dirty="0" err="1"/>
              <a:t>advice</a:t>
            </a:r>
            <a:r>
              <a:rPr lang="es-ES" dirty="0"/>
              <a:t>: </a:t>
            </a:r>
            <a:r>
              <a:rPr lang="es-ES" dirty="0" err="1"/>
              <a:t>tricky</a:t>
            </a:r>
            <a:r>
              <a:rPr lang="es-ES" dirty="0"/>
              <a:t> </a:t>
            </a:r>
            <a:r>
              <a:rPr lang="es-ES" dirty="0" err="1"/>
              <a:t>langague</a:t>
            </a:r>
            <a:r>
              <a:rPr lang="es-ES" dirty="0"/>
              <a:t> </a:t>
            </a:r>
            <a:r>
              <a:rPr lang="es-ES" dirty="0" err="1"/>
              <a:t>handling</a:t>
            </a:r>
            <a:r>
              <a:rPr lang="es-ES" dirty="0"/>
              <a:t>…)</a:t>
            </a:r>
          </a:p>
          <a:p>
            <a:pPr lvl="2">
              <a:lnSpc>
                <a:spcPct val="150000"/>
              </a:lnSpc>
            </a:pPr>
            <a:r>
              <a:rPr lang="es-ES" dirty="0" err="1"/>
              <a:t>Still</a:t>
            </a:r>
            <a:r>
              <a:rPr lang="es-ES" dirty="0"/>
              <a:t>, </a:t>
            </a:r>
            <a:r>
              <a:rPr lang="es-ES" dirty="0" err="1"/>
              <a:t>problems</a:t>
            </a:r>
            <a:r>
              <a:rPr lang="es-ES" dirty="0"/>
              <a:t> </a:t>
            </a:r>
            <a:r>
              <a:rPr lang="es-ES" dirty="0" err="1"/>
              <a:t>with</a:t>
            </a:r>
            <a:r>
              <a:rPr lang="es-ES" dirty="0"/>
              <a:t> </a:t>
            </a:r>
            <a:r>
              <a:rPr lang="es-ES" dirty="0" err="1"/>
              <a:t>debugging</a:t>
            </a:r>
            <a:r>
              <a:rPr lang="es-ES" dirty="0"/>
              <a:t> </a:t>
            </a:r>
            <a:r>
              <a:rPr lang="es-ES" dirty="0" err="1"/>
              <a:t>the</a:t>
            </a:r>
            <a:r>
              <a:rPr lang="es-ES" dirty="0"/>
              <a:t> </a:t>
            </a:r>
            <a:r>
              <a:rPr lang="es-ES" dirty="0" err="1"/>
              <a:t>columns</a:t>
            </a:r>
            <a:r>
              <a:rPr lang="es-ES" dirty="0"/>
              <a:t>.</a:t>
            </a:r>
          </a:p>
          <a:p>
            <a:pPr lvl="3">
              <a:lnSpc>
                <a:spcPct val="150000"/>
              </a:lnSpc>
            </a:pPr>
            <a:r>
              <a:rPr lang="es-ES" dirty="0" err="1"/>
              <a:t>Solution</a:t>
            </a:r>
            <a:r>
              <a:rPr lang="es-ES" dirty="0"/>
              <a:t>: (</a:t>
            </a:r>
            <a:r>
              <a:rPr lang="es-ES" dirty="0" err="1"/>
              <a:t>basic</a:t>
            </a:r>
            <a:r>
              <a:rPr lang="es-ES" dirty="0"/>
              <a:t>) </a:t>
            </a:r>
            <a:r>
              <a:rPr lang="es-ES" dirty="0" err="1"/>
              <a:t>visualization</a:t>
            </a:r>
            <a:r>
              <a:rPr lang="es-ES" dirty="0"/>
              <a:t> (</a:t>
            </a:r>
            <a:r>
              <a:rPr lang="es-ES" dirty="0" err="1"/>
              <a:t>visjs</a:t>
            </a:r>
            <a:r>
              <a:rPr lang="es-ES" dirty="0"/>
              <a:t>, </a:t>
            </a:r>
            <a:r>
              <a:rPr lang="es-ES" b="1" dirty="0" err="1"/>
              <a:t>better</a:t>
            </a:r>
            <a:r>
              <a:rPr lang="es-ES" b="1" dirty="0"/>
              <a:t> </a:t>
            </a:r>
            <a:r>
              <a:rPr lang="es-ES" b="1" dirty="0" err="1"/>
              <a:t>options</a:t>
            </a:r>
            <a:r>
              <a:rPr lang="es-ES" b="1" dirty="0"/>
              <a:t>?)</a:t>
            </a:r>
          </a:p>
          <a:p>
            <a:pPr lvl="2">
              <a:lnSpc>
                <a:spcPct val="150000"/>
              </a:lnSpc>
            </a:pPr>
            <a:r>
              <a:rPr lang="es-ES" dirty="0" err="1"/>
              <a:t>Evaluation</a:t>
            </a:r>
            <a:r>
              <a:rPr lang="es-ES" dirty="0"/>
              <a:t>: </a:t>
            </a:r>
            <a:r>
              <a:rPr lang="es-ES" dirty="0" err="1"/>
              <a:t>interannotation</a:t>
            </a:r>
            <a:r>
              <a:rPr lang="es-ES" dirty="0"/>
              <a:t> (</a:t>
            </a:r>
            <a:r>
              <a:rPr lang="es-ES" dirty="0" err="1"/>
              <a:t>voluntieers</a:t>
            </a:r>
            <a:r>
              <a:rPr lang="es-ES" dirty="0"/>
              <a:t>? :D)</a:t>
            </a:r>
          </a:p>
          <a:p>
            <a:pPr lvl="3">
              <a:lnSpc>
                <a:spcPct val="150000"/>
              </a:lnSpc>
            </a:pPr>
            <a:r>
              <a:rPr lang="es-ES" dirty="0" err="1"/>
              <a:t>Solution</a:t>
            </a:r>
            <a:r>
              <a:rPr lang="es-ES" dirty="0"/>
              <a:t>: </a:t>
            </a:r>
            <a:r>
              <a:rPr lang="es-ES" dirty="0" err="1"/>
              <a:t>Double</a:t>
            </a:r>
            <a:r>
              <a:rPr lang="es-ES" dirty="0"/>
              <a:t> </a:t>
            </a:r>
            <a:r>
              <a:rPr lang="es-ES" dirty="0" err="1"/>
              <a:t>annotation</a:t>
            </a:r>
            <a:r>
              <a:rPr lang="es-ES" dirty="0"/>
              <a:t> </a:t>
            </a:r>
            <a:r>
              <a:rPr lang="es-ES" dirty="0" err="1"/>
              <a:t>within</a:t>
            </a:r>
            <a:r>
              <a:rPr lang="es-ES" dirty="0"/>
              <a:t> 2 </a:t>
            </a:r>
            <a:r>
              <a:rPr lang="es-ES" dirty="0" err="1"/>
              <a:t>weeks</a:t>
            </a:r>
            <a:r>
              <a:rPr lang="es-ES" dirty="0"/>
              <a:t> (</a:t>
            </a:r>
            <a:r>
              <a:rPr lang="es-ES" b="1" dirty="0"/>
              <a:t>do </a:t>
            </a:r>
            <a:r>
              <a:rPr lang="es-ES" b="1" dirty="0" err="1"/>
              <a:t>you</a:t>
            </a:r>
            <a:r>
              <a:rPr lang="es-ES" b="1" dirty="0"/>
              <a:t> </a:t>
            </a:r>
            <a:r>
              <a:rPr lang="es-ES" b="1" dirty="0" err="1"/>
              <a:t>know</a:t>
            </a:r>
            <a:r>
              <a:rPr lang="es-ES" b="1" dirty="0"/>
              <a:t> </a:t>
            </a:r>
            <a:r>
              <a:rPr lang="es-ES" b="1" dirty="0" err="1"/>
              <a:t>about</a:t>
            </a:r>
            <a:r>
              <a:rPr lang="es-ES" b="1" dirty="0"/>
              <a:t> </a:t>
            </a:r>
            <a:r>
              <a:rPr lang="es-ES" b="1" dirty="0" err="1"/>
              <a:t>this</a:t>
            </a:r>
            <a:r>
              <a:rPr lang="es-ES" b="1" dirty="0"/>
              <a:t>?</a:t>
            </a:r>
            <a:r>
              <a:rPr lang="es-ES" dirty="0"/>
              <a:t>)</a:t>
            </a:r>
          </a:p>
          <a:p>
            <a:pPr lvl="3">
              <a:lnSpc>
                <a:spcPct val="150000"/>
              </a:lnSpc>
            </a:pPr>
            <a:endParaRPr lang="es-ES" dirty="0"/>
          </a:p>
          <a:p>
            <a:endParaRPr lang="es-ES" dirty="0"/>
          </a:p>
          <a:p>
            <a:pPr lvl="1"/>
            <a:endParaRPr lang="es-ES" dirty="0"/>
          </a:p>
        </p:txBody>
      </p:sp>
    </p:spTree>
    <p:extLst>
      <p:ext uri="{BB962C8B-B14F-4D97-AF65-F5344CB8AC3E}">
        <p14:creationId xmlns:p14="http://schemas.microsoft.com/office/powerpoint/2010/main" val="4038881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774744"/>
            <a:ext cx="7772400" cy="1362075"/>
          </a:xfrm>
        </p:spPr>
        <p:txBody>
          <a:bodyPr/>
          <a:lstStyle/>
          <a:p>
            <a:r>
              <a:rPr lang="en-US" dirty="0"/>
              <a:t>Conclusions</a:t>
            </a:r>
          </a:p>
        </p:txBody>
      </p:sp>
      <p:sp>
        <p:nvSpPr>
          <p:cNvPr id="4" name="Content Placeholder 3"/>
          <p:cNvSpPr>
            <a:spLocks noGrp="1"/>
          </p:cNvSpPr>
          <p:nvPr>
            <p:ph type="body" idx="1"/>
          </p:nvPr>
        </p:nvSpPr>
        <p:spPr>
          <a:xfrm>
            <a:off x="722313" y="3274557"/>
            <a:ext cx="7772400" cy="1500187"/>
          </a:xfrm>
        </p:spPr>
        <p:txBody>
          <a:bodyPr/>
          <a:lstStyle/>
          <a:p>
            <a:r>
              <a:rPr lang="en-US" dirty="0"/>
              <a:t>Future work</a:t>
            </a:r>
          </a:p>
        </p:txBody>
      </p:sp>
      <p:pic>
        <p:nvPicPr>
          <p:cNvPr id="5" name="Picture 2" descr="https://previews.123rf.com/images/almagami/almagami1012/almagami101200069/8720529-The-End-Stock-Photo-presentation.jpg">
            <a:extLst>
              <a:ext uri="{FF2B5EF4-FFF2-40B4-BE49-F238E27FC236}">
                <a16:creationId xmlns:a16="http://schemas.microsoft.com/office/drawing/2014/main" xmlns="" id="{525E4DC4-B17E-4E29-BD45-E3DD0D0C7353}"/>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p:blipFill>
        <p:spPr bwMode="auto">
          <a:xfrm>
            <a:off x="4124178" y="2123619"/>
            <a:ext cx="4075113" cy="257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19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Outline</a:t>
            </a:r>
            <a:endParaRPr lang="es-ES" dirty="0"/>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pic>
        <p:nvPicPr>
          <p:cNvPr id="16" name="Picture 2" descr="http://insidelegal.typepad.com/files/LTNY11AgendaWordCloud1.jpg"/>
          <p:cNvPicPr>
            <a:picLocks noChangeAspect="1" noChangeArrowheads="1"/>
          </p:cNvPicPr>
          <p:nvPr/>
        </p:nvPicPr>
        <p:blipFill rotWithShape="1">
          <a:blip r:embed="rId3">
            <a:lum bright="70000" contrast="-70000"/>
            <a:extLst>
              <a:ext uri="{28A0092B-C50C-407E-A947-70E740481C1C}">
                <a14:useLocalDpi xmlns:a14="http://schemas.microsoft.com/office/drawing/2010/main" val="0"/>
              </a:ext>
            </a:extLst>
          </a:blip>
          <a:srcRect/>
          <a:stretch/>
        </p:blipFill>
        <p:spPr bwMode="auto">
          <a:xfrm>
            <a:off x="3754079" y="2310203"/>
            <a:ext cx="4766324" cy="2383447"/>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2"/>
          <p:cNvSpPr txBox="1">
            <a:spLocks/>
          </p:cNvSpPr>
          <p:nvPr/>
        </p:nvSpPr>
        <p:spPr bwMode="auto">
          <a:xfrm>
            <a:off x="484132" y="637309"/>
            <a:ext cx="4210960" cy="52764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 typeface="Wingdings" charset="2"/>
              <a:buNone/>
              <a:tabLst/>
              <a:defRPr/>
            </a:pPr>
            <a:r>
              <a:rPr kumimoji="0" lang="es-ES" sz="3200" b="1" i="0" u="none" strike="noStrike" kern="0" cap="none" spc="0" normalizeH="0" baseline="0" noProof="0" dirty="0" err="1">
                <a:ln>
                  <a:noFill/>
                </a:ln>
                <a:solidFill>
                  <a:srgbClr val="4D4D4D"/>
                </a:solidFill>
                <a:effectLst/>
                <a:uLnTx/>
                <a:uFillTx/>
                <a:latin typeface="Helvetica" charset="0"/>
                <a:cs typeface="Helvetica" charset="0"/>
              </a:rPr>
              <a:t>Outline</a:t>
            </a:r>
            <a:endParaRPr kumimoji="0" lang="es-ES" sz="3200" b="1" i="0" u="none" strike="noStrike" kern="0" cap="none" spc="0" normalizeH="0" baseline="0" noProof="0" dirty="0">
              <a:ln>
                <a:noFill/>
              </a:ln>
              <a:solidFill>
                <a:srgbClr val="4D4D4D"/>
              </a:solidFill>
              <a:effectLst/>
              <a:uLnTx/>
              <a:uFillTx/>
              <a:latin typeface="Helvetica" charset="0"/>
              <a:cs typeface="Helvetica" charset="0"/>
            </a:endParaRPr>
          </a:p>
          <a:p>
            <a:pPr marL="0" marR="0" lvl="0" indent="0" algn="l" defTabSz="914400" rtl="0" eaLnBrk="0" fontAlgn="base" latinLnBrk="0" hangingPunct="0">
              <a:lnSpc>
                <a:spcPct val="100000"/>
              </a:lnSpc>
              <a:spcBef>
                <a:spcPct val="20000"/>
              </a:spcBef>
              <a:spcAft>
                <a:spcPct val="0"/>
              </a:spcAft>
              <a:buClrTx/>
              <a:buSzTx/>
              <a:buFont typeface="Wingdings" charset="2"/>
              <a:buNone/>
              <a:tabLst/>
              <a:defRPr/>
            </a:pPr>
            <a:endParaRPr kumimoji="0" lang="es-ES" sz="2000" b="1" i="0" u="none" strike="noStrike" kern="0" cap="none" spc="0" normalizeH="0" baseline="0" noProof="0" dirty="0">
              <a:ln>
                <a:noFill/>
              </a:ln>
              <a:solidFill>
                <a:srgbClr val="4D4D4D"/>
              </a:solidFill>
              <a:effectLst/>
              <a:uLnTx/>
              <a:uFillTx/>
              <a:latin typeface="Helvetica" charset="0"/>
              <a:cs typeface="Helvetica" charset="0"/>
            </a:endParaRPr>
          </a:p>
          <a:p>
            <a:pPr marL="0" marR="0" lvl="0" indent="0" algn="l" defTabSz="914400" rtl="0" eaLnBrk="0" fontAlgn="base" latinLnBrk="0" hangingPunct="0">
              <a:lnSpc>
                <a:spcPct val="100000"/>
              </a:lnSpc>
              <a:spcBef>
                <a:spcPct val="20000"/>
              </a:spcBef>
              <a:spcAft>
                <a:spcPct val="0"/>
              </a:spcAft>
              <a:buClrTx/>
              <a:buSzTx/>
              <a:buFont typeface="Wingdings" charset="2"/>
              <a:buNone/>
              <a:tabLst/>
              <a:defRPr/>
            </a:pPr>
            <a:endParaRPr kumimoji="0" lang="es-ES" sz="2000" b="1" i="0" u="none" strike="noStrike" kern="0" cap="none" spc="0" normalizeH="0" baseline="0" noProof="0" dirty="0">
              <a:ln>
                <a:noFill/>
              </a:ln>
              <a:solidFill>
                <a:srgbClr val="4D4D4D"/>
              </a:solidFill>
              <a:effectLst/>
              <a:uLnTx/>
              <a:uFillTx/>
              <a:latin typeface="Helvetica" charset="0"/>
              <a:cs typeface="Helvetica" charset="0"/>
            </a:endParaRPr>
          </a:p>
          <a:p>
            <a:pPr marL="0" marR="0" lvl="0" indent="0" algn="l" defTabSz="914400" rtl="0" eaLnBrk="0" fontAlgn="base" latinLnBrk="0" hangingPunct="0">
              <a:lnSpc>
                <a:spcPct val="100000"/>
              </a:lnSpc>
              <a:spcBef>
                <a:spcPct val="20000"/>
              </a:spcBef>
              <a:spcAft>
                <a:spcPct val="0"/>
              </a:spcAft>
              <a:buClrTx/>
              <a:buSzTx/>
              <a:buFont typeface="Wingdings" charset="2"/>
              <a:buNone/>
              <a:tabLst/>
              <a:defRPr/>
            </a:pPr>
            <a:endParaRPr kumimoji="0" lang="es-ES" sz="2000" b="1" i="0" u="none" strike="noStrike" kern="0" cap="none" spc="0" normalizeH="0" baseline="0" noProof="0" dirty="0">
              <a:ln>
                <a:noFill/>
              </a:ln>
              <a:solidFill>
                <a:srgbClr val="4D4D4D"/>
              </a:solidFill>
              <a:effectLst/>
              <a:uLnTx/>
              <a:uFillTx/>
              <a:latin typeface="Helvetica" charset="0"/>
              <a:cs typeface="Helvetica" charset="0"/>
            </a:endParaRPr>
          </a:p>
          <a:p>
            <a:pPr marL="342900" marR="0" lvl="0" indent="-342900" algn="l" defTabSz="914400" rtl="0" eaLnBrk="0" fontAlgn="base" latinLnBrk="0" hangingPunct="0">
              <a:lnSpc>
                <a:spcPct val="100000"/>
              </a:lnSpc>
              <a:spcBef>
                <a:spcPct val="20000"/>
              </a:spcBef>
              <a:spcAft>
                <a:spcPct val="0"/>
              </a:spcAft>
              <a:buClrTx/>
              <a:buSzTx/>
              <a:buFont typeface="Wingdings" charset="2"/>
              <a:buChar char="§"/>
              <a:tabLst/>
              <a:defRPr/>
            </a:pPr>
            <a:r>
              <a:rPr kumimoji="0" lang="en-US" sz="2400" b="0" i="0" u="none" strike="noStrike" kern="0" cap="none" spc="0" normalizeH="0" baseline="0" noProof="0" dirty="0">
                <a:ln>
                  <a:noFill/>
                </a:ln>
                <a:solidFill>
                  <a:srgbClr val="4D4D4D"/>
                </a:solidFill>
                <a:effectLst/>
                <a:uLnTx/>
                <a:uFillTx/>
                <a:latin typeface="Helvetica" charset="0"/>
                <a:cs typeface="Helvetica" charset="0"/>
              </a:rPr>
              <a:t>Research Questions</a:t>
            </a:r>
          </a:p>
          <a:p>
            <a:pPr lvl="0" defTabSz="914400">
              <a:defRPr/>
            </a:pPr>
            <a:r>
              <a:rPr lang="en-US" kern="0" dirty="0"/>
              <a:t>Toulouse</a:t>
            </a:r>
          </a:p>
          <a:p>
            <a:pPr defTabSz="914400">
              <a:defRPr/>
            </a:pPr>
            <a:r>
              <a:rPr lang="en-US" kern="0" dirty="0"/>
              <a:t>Conclusions</a:t>
            </a:r>
          </a:p>
          <a:p>
            <a:pPr lvl="1" indent="-342900" defTabSz="914400">
              <a:buFont typeface="Wingdings" charset="2"/>
              <a:buChar char="§"/>
              <a:defRPr/>
            </a:pPr>
            <a:r>
              <a:rPr kumimoji="0" lang="en-US" b="0" i="0" u="none" strike="noStrike" kern="0" cap="none" spc="0" normalizeH="0" baseline="0" noProof="0" dirty="0">
                <a:ln>
                  <a:noFill/>
                </a:ln>
                <a:solidFill>
                  <a:srgbClr val="4D4D4D"/>
                </a:solidFill>
                <a:effectLst/>
                <a:uLnTx/>
                <a:uFillTx/>
                <a:latin typeface="Helvetica" charset="0"/>
                <a:cs typeface="Helvetica" charset="0"/>
              </a:rPr>
              <a:t>Future Steps</a:t>
            </a:r>
            <a:endParaRPr lang="en-US" kern="0" dirty="0"/>
          </a:p>
          <a:p>
            <a:pPr defTabSz="914400">
              <a:defRPr/>
            </a:pPr>
            <a:r>
              <a:rPr kumimoji="0" lang="en-US" b="0" i="0" u="none" strike="noStrike" kern="0" cap="none" spc="0" normalizeH="0" baseline="0" noProof="0" dirty="0">
                <a:ln>
                  <a:noFill/>
                </a:ln>
                <a:solidFill>
                  <a:srgbClr val="4D4D4D"/>
                </a:solidFill>
                <a:effectLst/>
                <a:uLnTx/>
                <a:uFillTx/>
                <a:latin typeface="Helvetica" charset="0"/>
                <a:cs typeface="Helvetica" charset="0"/>
              </a:rPr>
              <a:t>EXTENDED VERSION:</a:t>
            </a:r>
          </a:p>
          <a:p>
            <a:pPr lvl="0" defTabSz="914400">
              <a:defRPr/>
            </a:pPr>
            <a:r>
              <a:rPr lang="en-US" kern="0" dirty="0"/>
              <a:t>Our First Analysis</a:t>
            </a:r>
          </a:p>
          <a:p>
            <a:pPr lvl="1" indent="-342900" defTabSz="914400">
              <a:buFont typeface="Wingdings" charset="2"/>
              <a:buChar char="§"/>
              <a:defRPr/>
            </a:pPr>
            <a:r>
              <a:rPr lang="en-US" kern="0" dirty="0"/>
              <a:t>General observations</a:t>
            </a:r>
          </a:p>
          <a:p>
            <a:pPr lvl="1" indent="-342900" defTabSz="914400">
              <a:buFont typeface="Wingdings" charset="2"/>
              <a:buChar char="§"/>
              <a:defRPr/>
            </a:pPr>
            <a:r>
              <a:rPr lang="en-US" kern="0" dirty="0"/>
              <a:t>Lessons learned</a:t>
            </a:r>
          </a:p>
          <a:p>
            <a:pPr defTabSz="914400">
              <a:defRPr/>
            </a:pPr>
            <a:endParaRPr kumimoji="0" lang="en-US" b="0" i="0" u="none" strike="noStrike" kern="0" cap="none" spc="0" normalizeH="0" baseline="0" noProof="0" dirty="0">
              <a:ln>
                <a:noFill/>
              </a:ln>
              <a:solidFill>
                <a:srgbClr val="4D4D4D"/>
              </a:solidFill>
              <a:effectLst/>
              <a:uLnTx/>
              <a:uFillTx/>
              <a:latin typeface="Helvetica" charset="0"/>
              <a:cs typeface="Helvetica" charset="0"/>
            </a:endParaRPr>
          </a:p>
        </p:txBody>
      </p:sp>
    </p:spTree>
    <p:extLst>
      <p:ext uri="{BB962C8B-B14F-4D97-AF65-F5344CB8AC3E}">
        <p14:creationId xmlns:p14="http://schemas.microsoft.com/office/powerpoint/2010/main" val="2533886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Conclusions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20</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dirty="0" err="1"/>
              <a:t>Work</a:t>
            </a:r>
            <a:r>
              <a:rPr lang="es-ES" dirty="0"/>
              <a:t> done:</a:t>
            </a:r>
          </a:p>
          <a:p>
            <a:pPr lvl="1"/>
            <a:r>
              <a:rPr lang="es-ES" dirty="0" err="1"/>
              <a:t>Overview</a:t>
            </a:r>
            <a:r>
              <a:rPr lang="es-ES" dirty="0"/>
              <a:t> </a:t>
            </a:r>
            <a:r>
              <a:rPr lang="es-ES" dirty="0" err="1"/>
              <a:t>of</a:t>
            </a:r>
            <a:r>
              <a:rPr lang="es-ES" dirty="0"/>
              <a:t> </a:t>
            </a:r>
            <a:r>
              <a:rPr lang="es-ES" dirty="0" err="1"/>
              <a:t>previous</a:t>
            </a:r>
            <a:r>
              <a:rPr lang="es-ES" dirty="0"/>
              <a:t> </a:t>
            </a:r>
            <a:r>
              <a:rPr lang="es-ES" dirty="0" err="1"/>
              <a:t>definitions</a:t>
            </a:r>
            <a:r>
              <a:rPr lang="es-ES" dirty="0"/>
              <a:t> and </a:t>
            </a:r>
            <a:r>
              <a:rPr lang="es-ES" dirty="0" err="1"/>
              <a:t>approaches</a:t>
            </a:r>
            <a:r>
              <a:rPr lang="es-ES" dirty="0"/>
              <a:t>.</a:t>
            </a:r>
          </a:p>
          <a:p>
            <a:pPr lvl="1"/>
            <a:r>
              <a:rPr lang="es-ES" dirty="0" err="1"/>
              <a:t>Analysis</a:t>
            </a:r>
            <a:r>
              <a:rPr lang="es-ES" dirty="0"/>
              <a:t> </a:t>
            </a:r>
            <a:r>
              <a:rPr lang="es-ES" dirty="0" err="1"/>
              <a:t>of</a:t>
            </a:r>
            <a:r>
              <a:rPr lang="es-ES" dirty="0"/>
              <a:t> </a:t>
            </a:r>
            <a:r>
              <a:rPr lang="es-ES" dirty="0" err="1"/>
              <a:t>representation</a:t>
            </a:r>
            <a:r>
              <a:rPr lang="es-ES" dirty="0"/>
              <a:t> </a:t>
            </a:r>
            <a:r>
              <a:rPr lang="es-ES" dirty="0" err="1"/>
              <a:t>options</a:t>
            </a:r>
            <a:r>
              <a:rPr lang="es-ES" dirty="0"/>
              <a:t>:</a:t>
            </a:r>
          </a:p>
          <a:p>
            <a:pPr lvl="2"/>
            <a:r>
              <a:rPr lang="es-ES" dirty="0" err="1"/>
              <a:t>Several</a:t>
            </a:r>
            <a:r>
              <a:rPr lang="es-ES" dirty="0"/>
              <a:t> (</a:t>
            </a:r>
            <a:r>
              <a:rPr lang="es-ES" dirty="0" err="1"/>
              <a:t>Akoma</a:t>
            </a:r>
            <a:r>
              <a:rPr lang="es-ES" dirty="0"/>
              <a:t> </a:t>
            </a:r>
            <a:r>
              <a:rPr lang="es-ES" dirty="0" err="1"/>
              <a:t>Ntoso</a:t>
            </a:r>
            <a:r>
              <a:rPr lang="es-ES" dirty="0"/>
              <a:t>, LKIF…), no standard </a:t>
            </a:r>
            <a:r>
              <a:rPr lang="es-ES" dirty="0" err="1"/>
              <a:t>or</a:t>
            </a:r>
            <a:r>
              <a:rPr lang="es-ES" dirty="0"/>
              <a:t> consensual </a:t>
            </a:r>
            <a:r>
              <a:rPr lang="es-ES" dirty="0" err="1"/>
              <a:t>definition</a:t>
            </a:r>
            <a:r>
              <a:rPr lang="es-ES" dirty="0"/>
              <a:t>/</a:t>
            </a:r>
            <a:r>
              <a:rPr lang="es-ES" dirty="0" err="1"/>
              <a:t>representation</a:t>
            </a:r>
            <a:r>
              <a:rPr lang="es-ES" dirty="0"/>
              <a:t> </a:t>
            </a:r>
            <a:r>
              <a:rPr lang="es-ES" dirty="0" err="1"/>
              <a:t>for</a:t>
            </a:r>
            <a:r>
              <a:rPr lang="es-ES" dirty="0"/>
              <a:t> legal </a:t>
            </a:r>
            <a:r>
              <a:rPr lang="es-ES" dirty="0" err="1"/>
              <a:t>event</a:t>
            </a:r>
            <a:r>
              <a:rPr lang="es-ES" dirty="0"/>
              <a:t> </a:t>
            </a:r>
            <a:r>
              <a:rPr lang="es-ES" dirty="0" err="1"/>
              <a:t>available</a:t>
            </a:r>
            <a:r>
              <a:rPr lang="es-ES" dirty="0"/>
              <a:t>.</a:t>
            </a:r>
          </a:p>
          <a:p>
            <a:pPr lvl="1"/>
            <a:r>
              <a:rPr lang="es-ES" dirty="0" err="1"/>
              <a:t>First</a:t>
            </a:r>
            <a:r>
              <a:rPr lang="es-ES" dirty="0"/>
              <a:t> </a:t>
            </a:r>
            <a:r>
              <a:rPr lang="es-ES" dirty="0" err="1"/>
              <a:t>annotation</a:t>
            </a:r>
            <a:r>
              <a:rPr lang="es-ES" dirty="0"/>
              <a:t> lead </a:t>
            </a:r>
            <a:r>
              <a:rPr lang="es-ES" dirty="0" err="1"/>
              <a:t>to</a:t>
            </a:r>
            <a:r>
              <a:rPr lang="es-ES" dirty="0"/>
              <a:t> </a:t>
            </a:r>
            <a:r>
              <a:rPr lang="es-ES" dirty="0" err="1"/>
              <a:t>first</a:t>
            </a:r>
            <a:r>
              <a:rPr lang="es-ES" dirty="0"/>
              <a:t> ideas </a:t>
            </a:r>
            <a:r>
              <a:rPr lang="es-ES" dirty="0" err="1"/>
              <a:t>for</a:t>
            </a:r>
            <a:r>
              <a:rPr lang="es-ES" dirty="0"/>
              <a:t> </a:t>
            </a:r>
            <a:r>
              <a:rPr lang="es-ES" dirty="0" err="1"/>
              <a:t>definition</a:t>
            </a:r>
            <a:r>
              <a:rPr lang="es-ES" dirty="0"/>
              <a:t> and </a:t>
            </a:r>
            <a:r>
              <a:rPr lang="es-ES" dirty="0" err="1"/>
              <a:t>extraction</a:t>
            </a:r>
            <a:r>
              <a:rPr lang="es-ES" dirty="0"/>
              <a:t>.</a:t>
            </a:r>
          </a:p>
          <a:p>
            <a:pPr lvl="1"/>
            <a:r>
              <a:rPr lang="es-ES" dirty="0" err="1"/>
              <a:t>Identification</a:t>
            </a:r>
            <a:r>
              <a:rPr lang="es-ES" dirty="0"/>
              <a:t> </a:t>
            </a:r>
            <a:r>
              <a:rPr lang="es-ES" dirty="0" err="1"/>
              <a:t>of</a:t>
            </a:r>
            <a:r>
              <a:rPr lang="es-ES" dirty="0"/>
              <a:t> </a:t>
            </a:r>
            <a:r>
              <a:rPr lang="es-ES" dirty="0" err="1"/>
              <a:t>possible</a:t>
            </a:r>
            <a:r>
              <a:rPr lang="es-ES" dirty="0"/>
              <a:t> </a:t>
            </a:r>
            <a:r>
              <a:rPr lang="es-ES" dirty="0" err="1"/>
              <a:t>applications</a:t>
            </a:r>
            <a:r>
              <a:rPr lang="es-ES" dirty="0"/>
              <a:t>: Case-</a:t>
            </a:r>
            <a:r>
              <a:rPr lang="es-ES" dirty="0" err="1"/>
              <a:t>based</a:t>
            </a:r>
            <a:r>
              <a:rPr lang="es-ES" dirty="0"/>
              <a:t> </a:t>
            </a:r>
            <a:r>
              <a:rPr lang="es-ES" dirty="0" err="1"/>
              <a:t>reasoning</a:t>
            </a:r>
            <a:r>
              <a:rPr lang="es-ES" dirty="0"/>
              <a:t>, Legal </a:t>
            </a:r>
            <a:r>
              <a:rPr lang="es-ES" dirty="0" err="1"/>
              <a:t>Argumentation</a:t>
            </a:r>
            <a:r>
              <a:rPr lang="es-ES" dirty="0"/>
              <a:t>, </a:t>
            </a:r>
            <a:r>
              <a:rPr lang="es-ES" dirty="0" err="1"/>
              <a:t>Contract</a:t>
            </a:r>
            <a:r>
              <a:rPr lang="es-ES" dirty="0"/>
              <a:t> </a:t>
            </a:r>
            <a:r>
              <a:rPr lang="es-ES" dirty="0" err="1"/>
              <a:t>Review</a:t>
            </a:r>
            <a:r>
              <a:rPr lang="es-ES" dirty="0"/>
              <a:t>…</a:t>
            </a:r>
          </a:p>
          <a:p>
            <a:pPr marL="457200" lvl="1" indent="0">
              <a:buNone/>
            </a:pPr>
            <a:endParaRPr lang="es-ES" dirty="0"/>
          </a:p>
          <a:p>
            <a:r>
              <a:rPr lang="es-ES" dirty="0"/>
              <a:t>Future </a:t>
            </a:r>
            <a:r>
              <a:rPr lang="es-ES" dirty="0" err="1"/>
              <a:t>work</a:t>
            </a:r>
            <a:endParaRPr lang="es-ES" dirty="0"/>
          </a:p>
          <a:p>
            <a:pPr lvl="1"/>
            <a:r>
              <a:rPr lang="es-ES" dirty="0" err="1"/>
              <a:t>Atomizing</a:t>
            </a:r>
            <a:r>
              <a:rPr lang="es-ES" dirty="0"/>
              <a:t> </a:t>
            </a:r>
            <a:r>
              <a:rPr lang="es-ES" dirty="0" err="1"/>
              <a:t>properties</a:t>
            </a:r>
            <a:r>
              <a:rPr lang="es-ES" dirty="0"/>
              <a:t>, </a:t>
            </a:r>
            <a:r>
              <a:rPr lang="es-ES" dirty="0" err="1"/>
              <a:t>instances</a:t>
            </a:r>
            <a:r>
              <a:rPr lang="es-ES" dirty="0"/>
              <a:t> and atributes </a:t>
            </a:r>
            <a:r>
              <a:rPr lang="es-ES" dirty="0" err="1"/>
              <a:t>of</a:t>
            </a:r>
            <a:r>
              <a:rPr lang="es-ES" dirty="0"/>
              <a:t> legal </a:t>
            </a:r>
            <a:r>
              <a:rPr lang="es-ES" dirty="0" err="1"/>
              <a:t>events</a:t>
            </a:r>
            <a:r>
              <a:rPr lang="es-ES" dirty="0"/>
              <a:t>. </a:t>
            </a:r>
            <a:r>
              <a:rPr lang="es-ES" dirty="0" err="1"/>
              <a:t>Construction</a:t>
            </a:r>
            <a:r>
              <a:rPr lang="es-ES" dirty="0"/>
              <a:t> </a:t>
            </a:r>
            <a:r>
              <a:rPr lang="es-ES" dirty="0" err="1"/>
              <a:t>of</a:t>
            </a:r>
            <a:r>
              <a:rPr lang="es-ES" dirty="0"/>
              <a:t> a </a:t>
            </a:r>
            <a:r>
              <a:rPr lang="es-ES" dirty="0" err="1"/>
              <a:t>semantic</a:t>
            </a:r>
            <a:r>
              <a:rPr lang="es-ES" dirty="0"/>
              <a:t> </a:t>
            </a:r>
            <a:r>
              <a:rPr lang="es-ES" dirty="0" err="1"/>
              <a:t>model</a:t>
            </a:r>
            <a:r>
              <a:rPr lang="es-ES" dirty="0"/>
              <a:t>.</a:t>
            </a:r>
          </a:p>
          <a:p>
            <a:pPr lvl="1"/>
            <a:r>
              <a:rPr lang="es-ES" dirty="0" err="1"/>
              <a:t>Assessment</a:t>
            </a:r>
            <a:r>
              <a:rPr lang="es-ES" dirty="0"/>
              <a:t> </a:t>
            </a:r>
            <a:r>
              <a:rPr lang="es-ES" dirty="0" err="1"/>
              <a:t>criteria</a:t>
            </a:r>
            <a:r>
              <a:rPr lang="es-ES" dirty="0"/>
              <a:t> </a:t>
            </a:r>
            <a:r>
              <a:rPr lang="es-ES" dirty="0" err="1"/>
              <a:t>for</a:t>
            </a:r>
            <a:r>
              <a:rPr lang="es-ES" dirty="0"/>
              <a:t> </a:t>
            </a:r>
            <a:r>
              <a:rPr lang="es-ES" dirty="0" err="1"/>
              <a:t>validating</a:t>
            </a:r>
            <a:r>
              <a:rPr lang="es-ES" dirty="0"/>
              <a:t> </a:t>
            </a:r>
            <a:r>
              <a:rPr lang="es-ES" dirty="0" err="1"/>
              <a:t>relevance</a:t>
            </a:r>
            <a:r>
              <a:rPr lang="es-ES" dirty="0"/>
              <a:t> of legal </a:t>
            </a:r>
            <a:r>
              <a:rPr lang="es-ES" dirty="0" err="1"/>
              <a:t>events</a:t>
            </a:r>
            <a:r>
              <a:rPr lang="es-ES" dirty="0"/>
              <a:t>.</a:t>
            </a:r>
          </a:p>
          <a:p>
            <a:pPr lvl="1"/>
            <a:r>
              <a:rPr lang="es-ES" dirty="0" err="1"/>
              <a:t>Event</a:t>
            </a:r>
            <a:r>
              <a:rPr lang="es-ES" dirty="0"/>
              <a:t> extractor in </a:t>
            </a:r>
            <a:r>
              <a:rPr lang="es-ES" dirty="0" err="1"/>
              <a:t>the</a:t>
            </a:r>
            <a:r>
              <a:rPr lang="es-ES" dirty="0"/>
              <a:t> legal </a:t>
            </a:r>
            <a:r>
              <a:rPr lang="es-ES" dirty="0" err="1"/>
              <a:t>domain</a:t>
            </a:r>
            <a:r>
              <a:rPr lang="es-ES" dirty="0"/>
              <a:t>.</a:t>
            </a:r>
          </a:p>
          <a:p>
            <a:pPr lvl="2"/>
            <a:endParaRPr lang="es-ES" dirty="0"/>
          </a:p>
        </p:txBody>
      </p:sp>
    </p:spTree>
    <p:extLst>
      <p:ext uri="{BB962C8B-B14F-4D97-AF65-F5344CB8AC3E}">
        <p14:creationId xmlns:p14="http://schemas.microsoft.com/office/powerpoint/2010/main" val="2812882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47BF6E-BA11-45CE-9A53-952071E03A19}"/>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xmlns="" id="{456009A2-E9BA-4EEE-B590-E035CA62D139}"/>
              </a:ext>
            </a:extLst>
          </p:cNvPr>
          <p:cNvSpPr>
            <a:spLocks noGrp="1"/>
          </p:cNvSpPr>
          <p:nvPr>
            <p:ph idx="1"/>
          </p:nvPr>
        </p:nvSpPr>
        <p:spPr>
          <a:xfrm>
            <a:off x="685800" y="5437414"/>
            <a:ext cx="7772400" cy="887186"/>
          </a:xfrm>
        </p:spPr>
        <p:txBody>
          <a:bodyPr/>
          <a:lstStyle/>
          <a:p>
            <a:pPr marL="0" indent="0" algn="ctr">
              <a:buNone/>
            </a:pPr>
            <a:r>
              <a:rPr lang="es-ES" dirty="0"/>
              <a:t>(</a:t>
            </a:r>
            <a:r>
              <a:rPr lang="es-ES" dirty="0" err="1"/>
              <a:t>please</a:t>
            </a:r>
            <a:r>
              <a:rPr lang="es-ES" dirty="0"/>
              <a:t>)</a:t>
            </a:r>
          </a:p>
        </p:txBody>
      </p:sp>
      <p:sp>
        <p:nvSpPr>
          <p:cNvPr id="4" name="Marcador de número de diapositiva 3">
            <a:extLst>
              <a:ext uri="{FF2B5EF4-FFF2-40B4-BE49-F238E27FC236}">
                <a16:creationId xmlns:a16="http://schemas.microsoft.com/office/drawing/2014/main" xmlns="" id="{6CDFF61F-561B-4D93-80F9-2B5EA3B37774}"/>
              </a:ext>
            </a:extLst>
          </p:cNvPr>
          <p:cNvSpPr>
            <a:spLocks noGrp="1"/>
          </p:cNvSpPr>
          <p:nvPr>
            <p:ph type="sldNum" sz="quarter" idx="10"/>
          </p:nvPr>
        </p:nvSpPr>
        <p:spPr/>
        <p:txBody>
          <a:bodyPr/>
          <a:lstStyle/>
          <a:p>
            <a:pPr>
              <a:defRPr/>
            </a:pPr>
            <a:fld id="{F0C21DF7-DDCE-4507-AA6C-DD3DE7251441}" type="slidenum">
              <a:rPr lang="es-ES" smtClean="0"/>
              <a:pPr>
                <a:defRPr/>
              </a:pPr>
              <a:t>21</a:t>
            </a:fld>
            <a:endParaRPr lang="es-ES"/>
          </a:p>
        </p:txBody>
      </p:sp>
      <p:pic>
        <p:nvPicPr>
          <p:cNvPr id="1026" name="Picture 2" descr="https://www.mememaker.net/api/bucket?path=static/img/memes/full/2015/Nov/14/0/give-me-feedback.jpg">
            <a:extLst>
              <a:ext uri="{FF2B5EF4-FFF2-40B4-BE49-F238E27FC236}">
                <a16:creationId xmlns:a16="http://schemas.microsoft.com/office/drawing/2014/main" xmlns="" id="{45B6083A-68AA-4DEC-9C0E-827745A53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25" y="2075090"/>
            <a:ext cx="4095750"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Marcador de contenido 2">
            <a:extLst>
              <a:ext uri="{FF2B5EF4-FFF2-40B4-BE49-F238E27FC236}">
                <a16:creationId xmlns:a16="http://schemas.microsoft.com/office/drawing/2014/main" xmlns="" id="{C7D9F664-045D-4D19-A03B-AFB32D134DDE}"/>
              </a:ext>
            </a:extLst>
          </p:cNvPr>
          <p:cNvSpPr txBox="1">
            <a:spLocks/>
          </p:cNvSpPr>
          <p:nvPr/>
        </p:nvSpPr>
        <p:spPr bwMode="auto">
          <a:xfrm>
            <a:off x="685800" y="1187904"/>
            <a:ext cx="7772400" cy="8871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rgbClr val="4D4D4D"/>
                </a:solidFill>
                <a:latin typeface="Helvetica" charset="0"/>
                <a:ea typeface="Helvetica" charset="0"/>
                <a:cs typeface="Helvetica" charset="0"/>
              </a:defRPr>
            </a:lvl1pPr>
            <a:lvl2pPr marL="742950" indent="-285750" algn="l" rtl="0" eaLnBrk="0" fontAlgn="base" hangingPunct="0">
              <a:spcBef>
                <a:spcPct val="20000"/>
              </a:spcBef>
              <a:spcAft>
                <a:spcPct val="0"/>
              </a:spcAft>
              <a:buFont typeface="Courier New" charset="0"/>
              <a:buChar char="o"/>
              <a:defRPr sz="2000">
                <a:solidFill>
                  <a:srgbClr val="4D4D4D"/>
                </a:solidFill>
                <a:latin typeface="Helvetica" charset="0"/>
                <a:ea typeface="Helvetica" charset="0"/>
                <a:cs typeface="Helvetica" charset="0"/>
              </a:defRPr>
            </a:lvl2pPr>
            <a:lvl3pPr marL="1143000" indent="-228600" algn="l" rtl="0" eaLnBrk="0" fontAlgn="base" hangingPunct="0">
              <a:spcBef>
                <a:spcPct val="20000"/>
              </a:spcBef>
              <a:spcAft>
                <a:spcPct val="0"/>
              </a:spcAft>
              <a:buFont typeface="Arial" charset="0"/>
              <a:buChar char="•"/>
              <a:defRPr sz="2000">
                <a:solidFill>
                  <a:srgbClr val="4D4D4D"/>
                </a:solidFill>
                <a:latin typeface="Helvetica" charset="0"/>
                <a:ea typeface="Helvetica" charset="0"/>
                <a:cs typeface="Helvetica" charset="0"/>
              </a:defRPr>
            </a:lvl3pPr>
            <a:lvl4pPr marL="1600200" indent="-228600" algn="l" rtl="0" eaLnBrk="0" fontAlgn="base" hangingPunct="0">
              <a:spcBef>
                <a:spcPct val="20000"/>
              </a:spcBef>
              <a:spcAft>
                <a:spcPct val="0"/>
              </a:spcAft>
              <a:buFont typeface=".AppleSystemUIFont" charset="-120"/>
              <a:buChar char="-"/>
              <a:defRPr sz="2000">
                <a:solidFill>
                  <a:srgbClr val="4D4D4D"/>
                </a:solidFill>
                <a:latin typeface="Helvetica" charset="0"/>
                <a:ea typeface="Helvetica" charset="0"/>
                <a:cs typeface="Helvetica" charset="0"/>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lgn="ctr" defTabSz="914400">
              <a:buFont typeface="Wingdings" charset="2"/>
              <a:buNone/>
            </a:pPr>
            <a:r>
              <a:rPr lang="es-ES" kern="0" dirty="0"/>
              <a:t>THANK YOU FOR TOUR ATTENTION, </a:t>
            </a:r>
            <a:r>
              <a:rPr lang="es-ES" kern="0" dirty="0" err="1"/>
              <a:t>now</a:t>
            </a:r>
            <a:endParaRPr lang="es-ES" kern="0" dirty="0"/>
          </a:p>
        </p:txBody>
      </p:sp>
    </p:spTree>
    <p:extLst>
      <p:ext uri="{BB962C8B-B14F-4D97-AF65-F5344CB8AC3E}">
        <p14:creationId xmlns:p14="http://schemas.microsoft.com/office/powerpoint/2010/main" val="208000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2937509" y="4072590"/>
            <a:ext cx="2994397" cy="155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María Navas-Loro</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Ontology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Engineering</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Group</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(UPM)</a:t>
            </a: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7" name="Título 1"/>
          <p:cNvSpPr txBox="1">
            <a:spLocks/>
          </p:cNvSpPr>
          <p:nvPr/>
        </p:nvSpPr>
        <p:spPr bwMode="auto">
          <a:xfrm>
            <a:off x="2857499" y="1805049"/>
            <a:ext cx="6183631" cy="150461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200" b="1">
                <a:solidFill>
                  <a:srgbClr val="333333"/>
                </a:solidFill>
                <a:latin typeface="+mj-lt"/>
                <a:ea typeface="+mj-ea"/>
                <a:cs typeface="+mj-cs"/>
              </a:defRPr>
            </a:lvl1pPr>
            <a:lvl2pPr algn="r" rtl="0" eaLnBrk="0" fontAlgn="base" hangingPunct="0">
              <a:spcBef>
                <a:spcPct val="0"/>
              </a:spcBef>
              <a:spcAft>
                <a:spcPct val="0"/>
              </a:spcAft>
              <a:defRPr sz="2400" b="1">
                <a:solidFill>
                  <a:schemeClr val="bg1"/>
                </a:solidFill>
                <a:latin typeface="Arial" pitchFamily="34" charset="0"/>
              </a:defRPr>
            </a:lvl2pPr>
            <a:lvl3pPr algn="r" rtl="0" eaLnBrk="0" fontAlgn="base" hangingPunct="0">
              <a:spcBef>
                <a:spcPct val="0"/>
              </a:spcBef>
              <a:spcAft>
                <a:spcPct val="0"/>
              </a:spcAft>
              <a:defRPr sz="2400" b="1">
                <a:solidFill>
                  <a:schemeClr val="bg1"/>
                </a:solidFill>
                <a:latin typeface="Arial" pitchFamily="34" charset="0"/>
              </a:defRPr>
            </a:lvl3pPr>
            <a:lvl4pPr algn="r" rtl="0" eaLnBrk="0" fontAlgn="base" hangingPunct="0">
              <a:spcBef>
                <a:spcPct val="0"/>
              </a:spcBef>
              <a:spcAft>
                <a:spcPct val="0"/>
              </a:spcAft>
              <a:defRPr sz="2400" b="1">
                <a:solidFill>
                  <a:schemeClr val="bg1"/>
                </a:solidFill>
                <a:latin typeface="Arial" pitchFamily="34" charset="0"/>
              </a:defRPr>
            </a:lvl4pPr>
            <a:lvl5pPr algn="r" rtl="0" eaLnBrk="0" fontAlgn="base" hangingPunct="0">
              <a:spcBef>
                <a:spcPct val="0"/>
              </a:spcBef>
              <a:spcAft>
                <a:spcPct val="0"/>
              </a:spcAft>
              <a:defRPr sz="2400" b="1">
                <a:solidFill>
                  <a:schemeClr val="bg1"/>
                </a:solidFill>
                <a:latin typeface="Arial" pitchFamily="34" charset="0"/>
              </a:defRPr>
            </a:lvl5pPr>
            <a:lvl6pPr marL="457200" algn="r" rtl="0" fontAlgn="base">
              <a:spcBef>
                <a:spcPct val="0"/>
              </a:spcBef>
              <a:spcAft>
                <a:spcPct val="0"/>
              </a:spcAft>
              <a:defRPr sz="2400" b="1">
                <a:solidFill>
                  <a:schemeClr val="bg1"/>
                </a:solidFill>
                <a:latin typeface="Arial" pitchFamily="34" charset="0"/>
              </a:defRPr>
            </a:lvl6pPr>
            <a:lvl7pPr marL="914400" algn="r" rtl="0" fontAlgn="base">
              <a:spcBef>
                <a:spcPct val="0"/>
              </a:spcBef>
              <a:spcAft>
                <a:spcPct val="0"/>
              </a:spcAft>
              <a:defRPr sz="2400" b="1">
                <a:solidFill>
                  <a:schemeClr val="bg1"/>
                </a:solidFill>
                <a:latin typeface="Arial" pitchFamily="34" charset="0"/>
              </a:defRPr>
            </a:lvl7pPr>
            <a:lvl8pPr marL="1371600" algn="r" rtl="0" fontAlgn="base">
              <a:spcBef>
                <a:spcPct val="0"/>
              </a:spcBef>
              <a:spcAft>
                <a:spcPct val="0"/>
              </a:spcAft>
              <a:defRPr sz="2400" b="1">
                <a:solidFill>
                  <a:schemeClr val="bg1"/>
                </a:solidFill>
                <a:latin typeface="Arial" pitchFamily="34" charset="0"/>
              </a:defRPr>
            </a:lvl8pPr>
            <a:lvl9pPr marL="1828800" algn="r" rtl="0" fontAlgn="base">
              <a:spcBef>
                <a:spcPct val="0"/>
              </a:spcBef>
              <a:spcAft>
                <a:spcPct val="0"/>
              </a:spcAft>
              <a:defRPr sz="2400" b="1">
                <a:solidFill>
                  <a:schemeClr val="bg1"/>
                </a:solidFill>
                <a:latin typeface="Arial" pitchFamily="34" charset="0"/>
              </a:defRPr>
            </a:lvl9pPr>
          </a:lstStyle>
          <a:p>
            <a:pPr lvl="0" defTabSz="914400">
              <a:defRPr/>
            </a:pPr>
            <a:r>
              <a:rPr lang="en-US" sz="4800" dirty="0"/>
              <a:t>Events in the      Legal Domain</a:t>
            </a:r>
            <a:endParaRPr lang="en-US" sz="4400" dirty="0"/>
          </a:p>
          <a:p>
            <a:pPr lvl="0" defTabSz="914400">
              <a:defRPr/>
            </a:pPr>
            <a:endParaRPr lang="en-US" sz="1100" b="0" kern="0" dirty="0">
              <a:latin typeface="Helvetica Neue" charset="0"/>
              <a:ea typeface="Helvetica Neue" charset="0"/>
              <a:cs typeface="Helvetica Neue" charset="0"/>
            </a:endParaRPr>
          </a:p>
          <a:p>
            <a:pPr lvl="0" defTabSz="914400">
              <a:defRPr/>
            </a:pPr>
            <a:r>
              <a:rPr lang="en-US" sz="2800" b="0" kern="0" dirty="0">
                <a:latin typeface="Helvetica Neue" charset="0"/>
                <a:ea typeface="Helvetica Neue" charset="0"/>
                <a:cs typeface="Helvetica Neue" charset="0"/>
              </a:rPr>
              <a:t>First Impressions</a:t>
            </a:r>
            <a:endParaRPr lang="en-US" b="0" kern="0" dirty="0">
              <a:latin typeface="Helvetica Neue" charset="0"/>
              <a:ea typeface="Helvetica Neue" charset="0"/>
              <a:cs typeface="Helvetica Neue" charset="0"/>
            </a:endParaRPr>
          </a:p>
          <a:p>
            <a:pPr lvl="0" defTabSz="914400">
              <a:lnSpc>
                <a:spcPct val="200000"/>
              </a:lnSpc>
              <a:defRPr/>
            </a:pPr>
            <a:endParaRPr lang="en-US" sz="1800" kern="0" dirty="0">
              <a:latin typeface="Helvetica Neue" charset="0"/>
              <a:ea typeface="Helvetica Neue" charset="0"/>
              <a:cs typeface="Helvetica Neue" charset="0"/>
            </a:endParaRPr>
          </a:p>
        </p:txBody>
      </p:sp>
      <p:pic>
        <p:nvPicPr>
          <p:cNvPr id="1028" name="Picture 4" descr="https://licensebuttons.net/l/by-sa/3.0/88x3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51475"/>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p:cNvSpPr txBox="1"/>
          <p:nvPr/>
        </p:nvSpPr>
        <p:spPr>
          <a:xfrm>
            <a:off x="3041815" y="6127927"/>
            <a:ext cx="2536025" cy="684803"/>
          </a:xfrm>
          <a:prstGeom prst="rect">
            <a:avLst/>
          </a:prstGeom>
          <a:noFill/>
        </p:spPr>
        <p:txBody>
          <a:bodyPr wrap="square" rtlCol="0">
            <a:spAutoFit/>
          </a:bodyPr>
          <a:lstStyle/>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 sz="18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mnavas@fi.upm.es</a:t>
            </a:r>
          </a:p>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_tradnl" sz="18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@mnavas314</a:t>
            </a:r>
          </a:p>
        </p:txBody>
      </p:sp>
      <p:pic>
        <p:nvPicPr>
          <p:cNvPr id="12" name="Picture 11" descr="https://encrypted-tbn0.gstatic.com/images?q=tbn:ANd9GcR8p3G5JBRQyvYSIijdMPKozFn93uiMnby2CbWbgdIHM-cqmUZm"/>
          <p:cNvPicPr>
            <a:picLocks noChangeAspect="1" noChangeArrowheads="1"/>
          </p:cNvPicPr>
          <p:nvPr/>
        </p:nvPicPr>
        <p:blipFill>
          <a:blip r:embed="rId4" cstate="print">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3007646" y="6515010"/>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pleicon.com/wp-content/uploads/mail-6.png"/>
          <p:cNvPicPr>
            <a:picLocks noChangeAspect="1" noChangeArrowheads="1"/>
          </p:cNvPicPr>
          <p:nvPr/>
        </p:nvPicPr>
        <p:blipFill>
          <a:blip r:embed="rId6" cstate="print">
            <a:clrChange>
              <a:clrFrom>
                <a:srgbClr val="FFFFFF"/>
              </a:clrFrom>
              <a:clrTo>
                <a:srgbClr val="FFFFFF">
                  <a:alpha val="0"/>
                </a:srgbClr>
              </a:clrTo>
            </a:clrChange>
            <a:duotone>
              <a:schemeClr val="bg2">
                <a:shade val="45000"/>
                <a:satMod val="135000"/>
              </a:schemeClr>
              <a:prstClr val="white"/>
            </a:duotone>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3008160" y="6216334"/>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8"/>
          <a:stretch>
            <a:fillRect/>
          </a:stretch>
        </p:blipFill>
        <p:spPr>
          <a:xfrm>
            <a:off x="5828442" y="6215974"/>
            <a:ext cx="246960" cy="252000"/>
          </a:xfrm>
          <a:prstGeom prst="rect">
            <a:avLst/>
          </a:prstGeom>
        </p:spPr>
      </p:pic>
      <p:sp>
        <p:nvSpPr>
          <p:cNvPr id="16" name="TextBox 6"/>
          <p:cNvSpPr txBox="1"/>
          <p:nvPr/>
        </p:nvSpPr>
        <p:spPr>
          <a:xfrm>
            <a:off x="5880781" y="6168604"/>
            <a:ext cx="3360037" cy="623248"/>
          </a:xfrm>
          <a:prstGeom prst="rect">
            <a:avLst/>
          </a:prstGeom>
          <a:noFill/>
        </p:spPr>
        <p:txBody>
          <a:bodyPr wrap="square" rtlCol="0">
            <a:spAutoFit/>
          </a:bodyPr>
          <a:lstStyle/>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 sz="16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14/02/2019</a:t>
            </a:r>
          </a:p>
          <a:p>
            <a:pPr marL="177800" marR="0" lvl="0" indent="0" algn="l" defTabSz="457200" rtl="0" eaLnBrk="1" fontAlgn="auto" latinLnBrk="0" hangingPunct="1">
              <a:lnSpc>
                <a:spcPct val="100000"/>
              </a:lnSpc>
              <a:spcBef>
                <a:spcPts val="300"/>
              </a:spcBef>
              <a:spcAft>
                <a:spcPts val="0"/>
              </a:spcAft>
              <a:buClrTx/>
              <a:buSzTx/>
              <a:buFontTx/>
              <a:buNone/>
              <a:tabLst/>
              <a:defRPr/>
            </a:pPr>
            <a:r>
              <a:rPr kumimoji="0" lang="es-ES_tradnl" sz="1600" b="0" i="0" u="none" strike="noStrike" kern="1200" cap="none" spc="0" normalizeH="0" baseline="0" noProof="0" dirty="0">
                <a:ln>
                  <a:noFill/>
                </a:ln>
                <a:solidFill>
                  <a:srgbClr val="000000">
                    <a:lumMod val="75000"/>
                    <a:lumOff val="25000"/>
                  </a:srgbClr>
                </a:solidFill>
                <a:effectLst/>
                <a:uLnTx/>
                <a:uFillTx/>
                <a:latin typeface="Helvetica Neue" charset="0"/>
                <a:ea typeface="Helvetica Neue" charset="0"/>
                <a:cs typeface="Helvetica Neue" charset="0"/>
              </a:rPr>
              <a:t>OEG</a:t>
            </a:r>
          </a:p>
        </p:txBody>
      </p:sp>
      <p:pic>
        <p:nvPicPr>
          <p:cNvPr id="17" name="Picture 16"/>
          <p:cNvPicPr>
            <a:picLocks noChangeAspect="1"/>
          </p:cNvPicPr>
          <p:nvPr/>
        </p:nvPicPr>
        <p:blipFill>
          <a:blip r:embed="rId9"/>
          <a:stretch>
            <a:fillRect/>
          </a:stretch>
        </p:blipFill>
        <p:spPr>
          <a:xfrm>
            <a:off x="5859804" y="6515010"/>
            <a:ext cx="184235" cy="252000"/>
          </a:xfrm>
          <a:prstGeom prst="rect">
            <a:avLst/>
          </a:prstGeom>
        </p:spPr>
      </p:pic>
      <p:sp>
        <p:nvSpPr>
          <p:cNvPr id="19" name="Rectangle 3"/>
          <p:cNvSpPr txBox="1">
            <a:spLocks noChangeArrowheads="1"/>
          </p:cNvSpPr>
          <p:nvPr/>
        </p:nvSpPr>
        <p:spPr bwMode="auto">
          <a:xfrm>
            <a:off x="6046733" y="4072590"/>
            <a:ext cx="2994397" cy="16655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Cristiana Santos</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University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of Toulouse</a:t>
            </a: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Universidade</a:t>
            </a:r>
            <a:r>
              <a:rPr kumimoji="0" lang="es-ES" sz="1800" b="1" i="0" u="none" strike="noStrike" kern="0" cap="none" spc="0" normalizeH="0" noProof="0" dirty="0">
                <a:ln>
                  <a:noFill/>
                </a:ln>
                <a:solidFill>
                  <a:srgbClr val="234A94"/>
                </a:solidFill>
                <a:effectLst/>
                <a:uLnTx/>
                <a:uFillTx/>
                <a:latin typeface="Helvetica Neue" charset="0"/>
                <a:ea typeface="Helvetica Neue" charset="0"/>
                <a:cs typeface="Helvetica Neue" charset="0"/>
              </a:rPr>
              <a:t> do </a:t>
            </a:r>
            <a:r>
              <a:rPr kumimoji="0" lang="es-ES" sz="1800" b="1" i="0" u="none" strike="noStrike" kern="0" cap="none" spc="0" normalizeH="0" noProof="0">
                <a:ln>
                  <a:noFill/>
                </a:ln>
                <a:solidFill>
                  <a:srgbClr val="234A94"/>
                </a:solidFill>
                <a:effectLst/>
                <a:uLnTx/>
                <a:uFillTx/>
                <a:latin typeface="Helvetica Neue" charset="0"/>
                <a:ea typeface="Helvetica Neue" charset="0"/>
                <a:cs typeface="Helvetica Neue" charset="0"/>
              </a:rPr>
              <a:t>Minho</a:t>
            </a:r>
            <a:endParaRPr kumimoji="0" lang="en-GB"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endParaRPr>
          </a:p>
          <a:p>
            <a:pPr marL="0" marR="0" lvl="0" indent="0" algn="ctr" defTabSz="914400" rtl="0" eaLnBrk="0" fontAlgn="base" latinLnBrk="0" hangingPunct="0">
              <a:lnSpc>
                <a:spcPct val="80000"/>
              </a:lnSpc>
              <a:spcBef>
                <a:spcPct val="20000"/>
              </a:spcBef>
              <a:spcAft>
                <a:spcPct val="0"/>
              </a:spcAft>
              <a:buClrTx/>
              <a:buSzTx/>
              <a:buFontTx/>
              <a:buNone/>
              <a:tabLst/>
              <a:defRPr/>
            </a:pP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
        <p:nvSpPr>
          <p:cNvPr id="15" name="Rectangle 3">
            <a:extLst>
              <a:ext uri="{FF2B5EF4-FFF2-40B4-BE49-F238E27FC236}">
                <a16:creationId xmlns:a16="http://schemas.microsoft.com/office/drawing/2014/main" xmlns="" id="{F37F3983-BC03-4E89-80BC-DC7D303A8A74}"/>
              </a:ext>
            </a:extLst>
          </p:cNvPr>
          <p:cNvSpPr txBox="1">
            <a:spLocks noChangeArrowheads="1"/>
          </p:cNvSpPr>
          <p:nvPr/>
        </p:nvSpPr>
        <p:spPr bwMode="auto">
          <a:xfrm>
            <a:off x="3482538" y="5209261"/>
            <a:ext cx="4898735" cy="1554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80000"/>
              </a:lnSpc>
              <a:spcBef>
                <a:spcPct val="20000"/>
              </a:spcBef>
              <a:spcAft>
                <a:spcPct val="0"/>
              </a:spcAft>
              <a:buClrTx/>
              <a:buSzTx/>
              <a:buFontTx/>
              <a:buNone/>
              <a:tabLst/>
              <a:defRPr/>
            </a:pPr>
            <a:r>
              <a:rPr lang="es-ES" b="1" kern="0" dirty="0">
                <a:solidFill>
                  <a:srgbClr val="234A94"/>
                </a:solidFill>
                <a:latin typeface="Helvetica Neue" charset="0"/>
                <a:ea typeface="Helvetica Neue" charset="0"/>
                <a:cs typeface="Helvetica Neue" charset="0"/>
              </a:rPr>
              <a:t>Víctor Rodríguez-Doncel</a:t>
            </a:r>
            <a:endPar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endParaRPr>
          </a:p>
          <a:p>
            <a:pPr marL="0" marR="0" lvl="0" indent="0" algn="ctr" defTabSz="914400" rtl="0" eaLnBrk="0" fontAlgn="base" latinLnBrk="0" hangingPunct="0">
              <a:lnSpc>
                <a:spcPct val="80000"/>
              </a:lnSpc>
              <a:spcBef>
                <a:spcPct val="20000"/>
              </a:spcBef>
              <a:spcAft>
                <a:spcPct val="0"/>
              </a:spcAft>
              <a:buClrTx/>
              <a:buSzTx/>
              <a:buFontTx/>
              <a:buNone/>
              <a:tabLst/>
              <a:defRPr/>
            </a:pP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Ontology</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Engineering</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a:t>
            </a:r>
            <a:r>
              <a:rPr kumimoji="0" lang="es-ES" sz="1800" b="1" i="0" u="none" strike="noStrike" kern="0" cap="none" spc="0" normalizeH="0" baseline="0" noProof="0" dirty="0" err="1">
                <a:ln>
                  <a:noFill/>
                </a:ln>
                <a:solidFill>
                  <a:srgbClr val="234A94"/>
                </a:solidFill>
                <a:effectLst/>
                <a:uLnTx/>
                <a:uFillTx/>
                <a:latin typeface="Helvetica Neue" charset="0"/>
                <a:ea typeface="Helvetica Neue" charset="0"/>
                <a:cs typeface="Helvetica Neue" charset="0"/>
              </a:rPr>
              <a:t>Group</a:t>
            </a:r>
            <a:r>
              <a:rPr kumimoji="0" lang="es-ES" sz="1800" b="1" i="0" u="none" strike="noStrike" kern="0" cap="none" spc="0" normalizeH="0" baseline="0" noProof="0" dirty="0">
                <a:ln>
                  <a:noFill/>
                </a:ln>
                <a:solidFill>
                  <a:srgbClr val="234A94"/>
                </a:solidFill>
                <a:effectLst/>
                <a:uLnTx/>
                <a:uFillTx/>
                <a:latin typeface="Helvetica Neue" charset="0"/>
                <a:ea typeface="Helvetica Neue" charset="0"/>
                <a:cs typeface="Helvetica Neue" charset="0"/>
              </a:rPr>
              <a:t> (UPM)</a:t>
            </a:r>
            <a:endParaRPr kumimoji="0" lang="en-GB" sz="1600" b="0" i="0" u="none" strike="noStrike" kern="0" cap="none" spc="0" normalizeH="0" baseline="0" noProof="0" dirty="0">
              <a:ln>
                <a:noFill/>
              </a:ln>
              <a:solidFill>
                <a:srgbClr val="000000"/>
              </a:solidFill>
              <a:effectLst/>
              <a:uLnTx/>
              <a:uFillTx/>
              <a:latin typeface="Helvetica Neue" charset="0"/>
              <a:ea typeface="Helvetica Neue" charset="0"/>
              <a:cs typeface="Helvetica Neue" charset="0"/>
            </a:endParaRPr>
          </a:p>
        </p:txBody>
      </p:sp>
    </p:spTree>
    <p:extLst>
      <p:ext uri="{BB962C8B-B14F-4D97-AF65-F5344CB8AC3E}">
        <p14:creationId xmlns:p14="http://schemas.microsoft.com/office/powerpoint/2010/main" val="416287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774744"/>
            <a:ext cx="7772400" cy="1362075"/>
          </a:xfrm>
        </p:spPr>
        <p:txBody>
          <a:bodyPr/>
          <a:lstStyle/>
          <a:p>
            <a:r>
              <a:rPr lang="en-US" dirty="0"/>
              <a:t>General Observations</a:t>
            </a:r>
          </a:p>
        </p:txBody>
      </p:sp>
      <p:sp>
        <p:nvSpPr>
          <p:cNvPr id="4" name="Content Placeholder 3"/>
          <p:cNvSpPr>
            <a:spLocks noGrp="1"/>
          </p:cNvSpPr>
          <p:nvPr>
            <p:ph type="body" idx="1"/>
          </p:nvPr>
        </p:nvSpPr>
        <p:spPr>
          <a:xfrm>
            <a:off x="722313" y="3274557"/>
            <a:ext cx="7772400" cy="1500187"/>
          </a:xfrm>
        </p:spPr>
        <p:txBody>
          <a:bodyPr/>
          <a:lstStyle/>
          <a:p>
            <a:r>
              <a:rPr lang="en-US" dirty="0"/>
              <a:t>Our First Analysis</a:t>
            </a:r>
          </a:p>
        </p:txBody>
      </p:sp>
      <p:pic>
        <p:nvPicPr>
          <p:cNvPr id="1026" name="Picture 2" descr="Resultado de imagen de lupa">
            <a:extLst>
              <a:ext uri="{FF2B5EF4-FFF2-40B4-BE49-F238E27FC236}">
                <a16:creationId xmlns:a16="http://schemas.microsoft.com/office/drawing/2014/main" xmlns="" id="{4C61602F-A25D-4820-8185-031EEDA73D5A}"/>
              </a:ext>
            </a:extLst>
          </p:cNvPr>
          <p:cNvPicPr>
            <a:picLocks noChangeAspect="1" noChangeArrowheads="1"/>
          </p:cNvPicPr>
          <p:nvPr/>
        </p:nvPicPr>
        <p:blipFill>
          <a:blip r:embed="rId2">
            <a:duotone>
              <a:srgbClr val="A5A5A5">
                <a:shade val="45000"/>
                <a:satMod val="135000"/>
              </a:srgbClr>
              <a:prstClr val="white"/>
            </a:duotone>
            <a:extLst>
              <a:ext uri="{BEBA8EAE-BF5A-486C-A8C5-ECC9F3942E4B}">
                <a14:imgProps xmlns:a14="http://schemas.microsoft.com/office/drawing/2010/main">
                  <a14:imgLayer r:embed="rId3">
                    <a14:imgEffect>
                      <a14:backgroundRemoval t="10000" b="90000" l="10000" r="90000">
                        <a14:foregroundMark x1="28333" y1="21000" x2="28333" y2="21000"/>
                        <a14:foregroundMark x1="29667" y1="19333" x2="29667" y2="19333"/>
                        <a14:foregroundMark x1="31333" y1="18667" x2="31333" y2="18667"/>
                        <a14:foregroundMark x1="33000" y1="17667" x2="33000" y2="17667"/>
                        <a14:foregroundMark x1="32333" y1="17333" x2="32333" y2="17333"/>
                        <a14:foregroundMark x1="34000" y1="16000" x2="34000" y2="16000"/>
                        <a14:foregroundMark x1="36000" y1="15333" x2="36000" y2="15333"/>
                      </a14:backgroundRemoval>
                    </a14:imgEffect>
                  </a14:imgLayer>
                </a14:imgProps>
              </a:ext>
              <a:ext uri="{28A0092B-C50C-407E-A947-70E740481C1C}">
                <a14:useLocalDpi xmlns:a14="http://schemas.microsoft.com/office/drawing/2010/main" val="0"/>
              </a:ext>
            </a:extLst>
          </a:blip>
          <a:srcRect/>
          <a:stretch>
            <a:fillRect/>
          </a:stretch>
        </p:blipFill>
        <p:spPr bwMode="auto">
          <a:xfrm rot="21130742">
            <a:off x="3938954" y="665438"/>
            <a:ext cx="4482733" cy="44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3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General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24</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pPr marL="0" indent="0">
              <a:buNone/>
            </a:pPr>
            <a:r>
              <a:rPr lang="es-ES" dirty="0"/>
              <a:t>Legal </a:t>
            </a:r>
            <a:r>
              <a:rPr lang="es-ES" dirty="0" err="1"/>
              <a:t>events</a:t>
            </a:r>
            <a:r>
              <a:rPr lang="es-ES" dirty="0"/>
              <a:t> </a:t>
            </a:r>
            <a:r>
              <a:rPr lang="es-ES" dirty="0" err="1"/>
              <a:t>vary</a:t>
            </a:r>
            <a:r>
              <a:rPr lang="es-ES" dirty="0"/>
              <a:t> </a:t>
            </a:r>
            <a:r>
              <a:rPr lang="es-ES" dirty="0" err="1"/>
              <a:t>according</a:t>
            </a:r>
            <a:r>
              <a:rPr lang="es-ES" dirty="0"/>
              <a:t> to </a:t>
            </a:r>
            <a:r>
              <a:rPr lang="es-ES" dirty="0" err="1"/>
              <a:t>different</a:t>
            </a:r>
            <a:r>
              <a:rPr lang="es-ES" dirty="0"/>
              <a:t> </a:t>
            </a:r>
            <a:r>
              <a:rPr lang="es-ES" dirty="0" err="1"/>
              <a:t>criteria</a:t>
            </a:r>
            <a:r>
              <a:rPr lang="es-ES" dirty="0"/>
              <a:t>:</a:t>
            </a:r>
          </a:p>
          <a:p>
            <a:pPr marL="0" indent="0">
              <a:buNone/>
            </a:pPr>
            <a:endParaRPr lang="es-ES" sz="1400" dirty="0"/>
          </a:p>
          <a:p>
            <a:r>
              <a:rPr lang="es-ES" u="sng" dirty="0" err="1"/>
              <a:t>Multy-jurisdictionality</a:t>
            </a:r>
            <a:r>
              <a:rPr lang="es-ES" u="sng" dirty="0"/>
              <a:t> and </a:t>
            </a:r>
            <a:r>
              <a:rPr lang="es-ES" u="sng" dirty="0" err="1"/>
              <a:t>multilingualism</a:t>
            </a:r>
            <a:r>
              <a:rPr lang="es-ES" dirty="0"/>
              <a:t>:</a:t>
            </a:r>
          </a:p>
          <a:p>
            <a:pPr lvl="1"/>
            <a:r>
              <a:rPr lang="es-ES" dirty="0" err="1"/>
              <a:t>eg</a:t>
            </a:r>
            <a:r>
              <a:rPr lang="es-ES" dirty="0"/>
              <a:t>, in </a:t>
            </a:r>
            <a:r>
              <a:rPr lang="es-ES" dirty="0" err="1"/>
              <a:t>Japan</a:t>
            </a:r>
            <a:r>
              <a:rPr lang="es-ES" dirty="0"/>
              <a:t> </a:t>
            </a:r>
            <a:r>
              <a:rPr lang="es-ES" dirty="0" err="1"/>
              <a:t>there</a:t>
            </a:r>
            <a:r>
              <a:rPr lang="es-ES" dirty="0"/>
              <a:t> </a:t>
            </a:r>
            <a:r>
              <a:rPr lang="es-ES" dirty="0" err="1"/>
              <a:t>exist</a:t>
            </a:r>
            <a:r>
              <a:rPr lang="es-ES" dirty="0"/>
              <a:t> </a:t>
            </a:r>
            <a:r>
              <a:rPr lang="es-ES" dirty="0" err="1"/>
              <a:t>the</a:t>
            </a:r>
            <a:r>
              <a:rPr lang="es-ES" dirty="0"/>
              <a:t> concept of </a:t>
            </a:r>
            <a:r>
              <a:rPr lang="es-ES" dirty="0" err="1"/>
              <a:t>rescinding</a:t>
            </a:r>
            <a:r>
              <a:rPr lang="es-ES" dirty="0"/>
              <a:t> a </a:t>
            </a:r>
            <a:r>
              <a:rPr lang="es-ES" dirty="0" err="1"/>
              <a:t>rescision</a:t>
            </a:r>
            <a:r>
              <a:rPr lang="es-ES" dirty="0"/>
              <a:t> of a </a:t>
            </a:r>
            <a:r>
              <a:rPr lang="es-ES" dirty="0" err="1"/>
              <a:t>contract</a:t>
            </a:r>
            <a:r>
              <a:rPr lang="es-ES" dirty="0"/>
              <a:t>, </a:t>
            </a:r>
            <a:r>
              <a:rPr lang="es-ES" dirty="0" err="1"/>
              <a:t>but</a:t>
            </a:r>
            <a:r>
              <a:rPr lang="es-ES" dirty="0"/>
              <a:t> </a:t>
            </a:r>
            <a:r>
              <a:rPr lang="es-ES" dirty="0" err="1"/>
              <a:t>it</a:t>
            </a:r>
            <a:r>
              <a:rPr lang="es-ES" dirty="0"/>
              <a:t> </a:t>
            </a:r>
            <a:r>
              <a:rPr lang="es-ES" dirty="0" err="1"/>
              <a:t>does</a:t>
            </a:r>
            <a:r>
              <a:rPr lang="es-ES" dirty="0"/>
              <a:t> </a:t>
            </a:r>
            <a:r>
              <a:rPr lang="es-ES" dirty="0" err="1"/>
              <a:t>not</a:t>
            </a:r>
            <a:r>
              <a:rPr lang="es-ES" dirty="0"/>
              <a:t> in </a:t>
            </a:r>
            <a:r>
              <a:rPr lang="es-ES" dirty="0" err="1"/>
              <a:t>Europe</a:t>
            </a:r>
            <a:r>
              <a:rPr lang="es-ES" dirty="0"/>
              <a:t>.</a:t>
            </a:r>
          </a:p>
          <a:p>
            <a:pPr lvl="1"/>
            <a:r>
              <a:rPr lang="es-ES" dirty="0" err="1"/>
              <a:t>eg</a:t>
            </a:r>
            <a:r>
              <a:rPr lang="es-ES" dirty="0"/>
              <a:t>, </a:t>
            </a:r>
            <a:r>
              <a:rPr lang="es-ES" dirty="0" err="1"/>
              <a:t>some</a:t>
            </a:r>
            <a:r>
              <a:rPr lang="es-ES" dirty="0"/>
              <a:t> </a:t>
            </a:r>
            <a:r>
              <a:rPr lang="es-ES" dirty="0" err="1"/>
              <a:t>types</a:t>
            </a:r>
            <a:r>
              <a:rPr lang="es-ES" dirty="0"/>
              <a:t> of laboral </a:t>
            </a:r>
            <a:r>
              <a:rPr lang="es-ES" dirty="0" err="1"/>
              <a:t>contracts</a:t>
            </a:r>
            <a:r>
              <a:rPr lang="es-ES" dirty="0"/>
              <a:t> do </a:t>
            </a:r>
            <a:r>
              <a:rPr lang="es-ES" dirty="0" err="1"/>
              <a:t>not</a:t>
            </a:r>
            <a:r>
              <a:rPr lang="es-ES" dirty="0"/>
              <a:t> </a:t>
            </a:r>
            <a:r>
              <a:rPr lang="en-US" dirty="0"/>
              <a:t>exist</a:t>
            </a:r>
            <a:r>
              <a:rPr lang="es-ES" dirty="0"/>
              <a:t> in </a:t>
            </a:r>
            <a:r>
              <a:rPr lang="es-ES" dirty="0" err="1"/>
              <a:t>all</a:t>
            </a:r>
            <a:r>
              <a:rPr lang="es-ES" dirty="0"/>
              <a:t> </a:t>
            </a:r>
            <a:r>
              <a:rPr lang="es-ES" dirty="0" err="1"/>
              <a:t>countries</a:t>
            </a:r>
            <a:r>
              <a:rPr lang="es-ES" dirty="0"/>
              <a:t>.</a:t>
            </a:r>
          </a:p>
          <a:p>
            <a:endParaRPr lang="es-ES" sz="1400" dirty="0"/>
          </a:p>
          <a:p>
            <a:r>
              <a:rPr lang="es-ES" u="sng" dirty="0" err="1"/>
              <a:t>Document</a:t>
            </a:r>
            <a:r>
              <a:rPr lang="es-ES" u="sng" dirty="0"/>
              <a:t> </a:t>
            </a:r>
            <a:r>
              <a:rPr lang="es-ES" u="sng" dirty="0" err="1"/>
              <a:t>dependency</a:t>
            </a:r>
            <a:r>
              <a:rPr lang="es-ES" dirty="0"/>
              <a:t>:</a:t>
            </a:r>
          </a:p>
          <a:p>
            <a:pPr lvl="1"/>
            <a:r>
              <a:rPr lang="es-ES" dirty="0" err="1"/>
              <a:t>Type</a:t>
            </a:r>
            <a:r>
              <a:rPr lang="es-ES" dirty="0"/>
              <a:t>: </a:t>
            </a:r>
            <a:r>
              <a:rPr lang="es-ES" dirty="0" err="1"/>
              <a:t>contracts</a:t>
            </a:r>
            <a:r>
              <a:rPr lang="es-ES" dirty="0"/>
              <a:t>/case </a:t>
            </a:r>
            <a:r>
              <a:rPr lang="es-ES" dirty="0" err="1"/>
              <a:t>law</a:t>
            </a:r>
            <a:r>
              <a:rPr lang="es-ES" dirty="0"/>
              <a:t>/</a:t>
            </a:r>
            <a:r>
              <a:rPr lang="es-ES" dirty="0" err="1"/>
              <a:t>regulations</a:t>
            </a:r>
            <a:r>
              <a:rPr lang="es-ES" dirty="0"/>
              <a:t>…</a:t>
            </a:r>
          </a:p>
          <a:p>
            <a:pPr lvl="1"/>
            <a:r>
              <a:rPr lang="es-ES" dirty="0" err="1"/>
              <a:t>Domain</a:t>
            </a:r>
            <a:r>
              <a:rPr lang="es-ES" dirty="0"/>
              <a:t> (criminal, </a:t>
            </a:r>
            <a:r>
              <a:rPr lang="es-ES" dirty="0" err="1"/>
              <a:t>taxes</a:t>
            </a:r>
            <a:r>
              <a:rPr lang="es-ES" dirty="0"/>
              <a:t>…), </a:t>
            </a:r>
            <a:r>
              <a:rPr lang="en-US" dirty="0"/>
              <a:t>specially</a:t>
            </a:r>
            <a:r>
              <a:rPr lang="es-ES" dirty="0"/>
              <a:t> </a:t>
            </a:r>
            <a:r>
              <a:rPr lang="es-ES" dirty="0" err="1"/>
              <a:t>for</a:t>
            </a:r>
            <a:r>
              <a:rPr lang="es-ES" dirty="0"/>
              <a:t> </a:t>
            </a:r>
            <a:r>
              <a:rPr lang="es-ES" i="1" dirty="0" err="1"/>
              <a:t>relevance</a:t>
            </a:r>
            <a:r>
              <a:rPr lang="es-ES" i="1" dirty="0"/>
              <a:t>.</a:t>
            </a:r>
          </a:p>
          <a:p>
            <a:pPr marL="457200" lvl="1" indent="0">
              <a:buNone/>
            </a:pPr>
            <a:endParaRPr lang="es-ES" sz="1400" i="1" dirty="0"/>
          </a:p>
          <a:p>
            <a:r>
              <a:rPr lang="es-ES" u="sng" dirty="0" err="1"/>
              <a:t>Level</a:t>
            </a:r>
            <a:r>
              <a:rPr lang="es-ES" u="sng" dirty="0"/>
              <a:t> of </a:t>
            </a:r>
            <a:r>
              <a:rPr lang="es-ES" u="sng" dirty="0" err="1"/>
              <a:t>abstraction</a:t>
            </a:r>
            <a:r>
              <a:rPr lang="es-ES" u="sng" dirty="0"/>
              <a:t>:</a:t>
            </a:r>
            <a:endParaRPr lang="es-ES" dirty="0"/>
          </a:p>
          <a:p>
            <a:pPr lvl="1"/>
            <a:r>
              <a:rPr lang="es-ES" dirty="0" err="1"/>
              <a:t>Same</a:t>
            </a:r>
            <a:r>
              <a:rPr lang="es-ES" dirty="0"/>
              <a:t> </a:t>
            </a:r>
            <a:r>
              <a:rPr lang="es-ES" dirty="0" err="1"/>
              <a:t>event</a:t>
            </a:r>
            <a:r>
              <a:rPr lang="es-ES" dirty="0"/>
              <a:t> can be </a:t>
            </a:r>
            <a:r>
              <a:rPr lang="en-US" dirty="0"/>
              <a:t>of different types depending on the considered abstraction.</a:t>
            </a:r>
          </a:p>
          <a:p>
            <a:pPr lvl="1"/>
            <a:r>
              <a:rPr lang="en-US" dirty="0" err="1"/>
              <a:t>eg</a:t>
            </a:r>
            <a:r>
              <a:rPr lang="en-US" dirty="0"/>
              <a:t>, “observation” can be a reporting event (the court observes), a procedural event (written observations).</a:t>
            </a:r>
          </a:p>
          <a:p>
            <a:pPr lvl="1"/>
            <a:endParaRPr lang="es-ES" dirty="0"/>
          </a:p>
          <a:p>
            <a:pPr marL="57150" indent="0">
              <a:buNone/>
            </a:pPr>
            <a:endParaRPr lang="es-ES" dirty="0"/>
          </a:p>
          <a:p>
            <a:endParaRPr lang="es-ES" i="1" dirty="0"/>
          </a:p>
          <a:p>
            <a:pPr marL="0" indent="0">
              <a:buNone/>
            </a:pPr>
            <a:endParaRPr lang="es-ES" dirty="0"/>
          </a:p>
          <a:p>
            <a:endParaRPr lang="es-ES" dirty="0"/>
          </a:p>
          <a:p>
            <a:pPr marL="0" indent="0">
              <a:buNone/>
            </a:pPr>
            <a:endParaRPr lang="es-ES" dirty="0"/>
          </a:p>
        </p:txBody>
      </p:sp>
    </p:spTree>
    <p:extLst>
      <p:ext uri="{BB962C8B-B14F-4D97-AF65-F5344CB8AC3E}">
        <p14:creationId xmlns:p14="http://schemas.microsoft.com/office/powerpoint/2010/main" val="3070451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General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25</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799754" cy="5603631"/>
          </a:xfrm>
        </p:spPr>
        <p:txBody>
          <a:bodyPr/>
          <a:lstStyle/>
          <a:p>
            <a:r>
              <a:rPr lang="es-ES" u="sng" dirty="0" err="1"/>
              <a:t>Agents</a:t>
            </a:r>
            <a:r>
              <a:rPr lang="es-ES" u="sng" dirty="0"/>
              <a:t> and role</a:t>
            </a:r>
            <a:r>
              <a:rPr lang="es-ES" dirty="0"/>
              <a:t>:</a:t>
            </a:r>
          </a:p>
          <a:p>
            <a:pPr lvl="1"/>
            <a:r>
              <a:rPr lang="es-ES" dirty="0" err="1"/>
              <a:t>The</a:t>
            </a:r>
            <a:r>
              <a:rPr lang="es-ES" dirty="0"/>
              <a:t> </a:t>
            </a:r>
            <a:r>
              <a:rPr lang="es-ES" dirty="0" err="1"/>
              <a:t>consideration</a:t>
            </a:r>
            <a:r>
              <a:rPr lang="es-ES" dirty="0"/>
              <a:t> of </a:t>
            </a:r>
            <a:r>
              <a:rPr lang="es-ES" dirty="0" err="1"/>
              <a:t>an</a:t>
            </a:r>
            <a:r>
              <a:rPr lang="es-ES" dirty="0"/>
              <a:t> </a:t>
            </a:r>
            <a:r>
              <a:rPr lang="es-ES" dirty="0" err="1"/>
              <a:t>event</a:t>
            </a:r>
            <a:r>
              <a:rPr lang="es-ES" dirty="0"/>
              <a:t> can </a:t>
            </a:r>
            <a:r>
              <a:rPr lang="es-ES" dirty="0" err="1"/>
              <a:t>vary</a:t>
            </a:r>
            <a:r>
              <a:rPr lang="es-ES" dirty="0"/>
              <a:t> </a:t>
            </a:r>
            <a:r>
              <a:rPr lang="es-ES" dirty="0" err="1"/>
              <a:t>according</a:t>
            </a:r>
            <a:r>
              <a:rPr lang="es-ES" dirty="0"/>
              <a:t> to </a:t>
            </a:r>
            <a:r>
              <a:rPr lang="es-ES" dirty="0" err="1"/>
              <a:t>the</a:t>
            </a:r>
            <a:r>
              <a:rPr lang="es-ES" dirty="0"/>
              <a:t> </a:t>
            </a:r>
            <a:r>
              <a:rPr lang="es-ES" dirty="0" err="1"/>
              <a:t>agent</a:t>
            </a:r>
            <a:r>
              <a:rPr lang="es-ES" dirty="0"/>
              <a:t> </a:t>
            </a:r>
            <a:r>
              <a:rPr lang="es-ES" dirty="0" err="1"/>
              <a:t>reporting</a:t>
            </a:r>
            <a:r>
              <a:rPr lang="es-ES" dirty="0"/>
              <a:t> </a:t>
            </a:r>
            <a:r>
              <a:rPr lang="es-ES" dirty="0" err="1"/>
              <a:t>it</a:t>
            </a:r>
            <a:r>
              <a:rPr lang="es-ES" dirty="0"/>
              <a:t>.</a:t>
            </a:r>
          </a:p>
          <a:p>
            <a:pPr lvl="1"/>
            <a:r>
              <a:rPr lang="es-ES" dirty="0" err="1"/>
              <a:t>eg</a:t>
            </a:r>
            <a:r>
              <a:rPr lang="es-ES" dirty="0"/>
              <a:t>, </a:t>
            </a:r>
            <a:r>
              <a:rPr lang="es-ES" dirty="0" err="1"/>
              <a:t>the</a:t>
            </a:r>
            <a:r>
              <a:rPr lang="es-ES" dirty="0"/>
              <a:t> </a:t>
            </a:r>
            <a:r>
              <a:rPr lang="es-ES" dirty="0" err="1"/>
              <a:t>victim’s</a:t>
            </a:r>
            <a:r>
              <a:rPr lang="es-ES" dirty="0"/>
              <a:t> </a:t>
            </a:r>
            <a:r>
              <a:rPr lang="es-ES" dirty="0" err="1"/>
              <a:t>view</a:t>
            </a:r>
            <a:r>
              <a:rPr lang="es-ES" dirty="0"/>
              <a:t> vs </a:t>
            </a:r>
            <a:r>
              <a:rPr lang="es-ES" dirty="0" err="1"/>
              <a:t>the</a:t>
            </a:r>
            <a:r>
              <a:rPr lang="es-ES" dirty="0"/>
              <a:t> </a:t>
            </a:r>
            <a:r>
              <a:rPr lang="es-ES" dirty="0" err="1"/>
              <a:t>perpetrator’s</a:t>
            </a:r>
            <a:r>
              <a:rPr lang="es-ES" dirty="0"/>
              <a:t>.</a:t>
            </a:r>
          </a:p>
          <a:p>
            <a:endParaRPr lang="es-ES" sz="1400" dirty="0"/>
          </a:p>
          <a:p>
            <a:r>
              <a:rPr lang="es-ES" u="sng" dirty="0"/>
              <a:t>Temporal, contextual and </a:t>
            </a:r>
            <a:r>
              <a:rPr lang="es-ES" u="sng" dirty="0" err="1"/>
              <a:t>spatial</a:t>
            </a:r>
            <a:r>
              <a:rPr lang="es-ES" u="sng" dirty="0"/>
              <a:t> </a:t>
            </a:r>
            <a:r>
              <a:rPr lang="es-ES" u="sng" dirty="0" err="1"/>
              <a:t>features</a:t>
            </a:r>
            <a:r>
              <a:rPr lang="es-ES" dirty="0"/>
              <a:t>:</a:t>
            </a:r>
          </a:p>
          <a:p>
            <a:pPr lvl="1"/>
            <a:r>
              <a:rPr lang="en-US" dirty="0"/>
              <a:t>Different events in the same proceedings can be held in different contexts/time/space axis</a:t>
            </a:r>
          </a:p>
          <a:p>
            <a:pPr lvl="1"/>
            <a:r>
              <a:rPr lang="en-US" dirty="0" err="1"/>
              <a:t>Eg</a:t>
            </a:r>
            <a:r>
              <a:rPr lang="en-US" dirty="0"/>
              <a:t>, submission of an application by an applicant in their National Court, pleadings, appeal to another court, ruling by the ECJ…</a:t>
            </a:r>
          </a:p>
          <a:p>
            <a:pPr marL="457200" lvl="1" indent="0">
              <a:buNone/>
            </a:pPr>
            <a:endParaRPr lang="es-ES" sz="1400" i="1" dirty="0"/>
          </a:p>
          <a:p>
            <a:r>
              <a:rPr lang="es-ES" u="sng" dirty="0" err="1"/>
              <a:t>Scenario</a:t>
            </a:r>
            <a:r>
              <a:rPr lang="es-ES" u="sng" dirty="0"/>
              <a:t> </a:t>
            </a:r>
            <a:r>
              <a:rPr lang="es-ES" u="sng" dirty="0" err="1"/>
              <a:t>or</a:t>
            </a:r>
            <a:r>
              <a:rPr lang="es-ES" u="sng" dirty="0"/>
              <a:t> </a:t>
            </a:r>
            <a:r>
              <a:rPr lang="es-ES" u="sng" dirty="0" err="1"/>
              <a:t>application-based</a:t>
            </a:r>
            <a:r>
              <a:rPr lang="es-ES" u="sng" dirty="0"/>
              <a:t>:</a:t>
            </a:r>
            <a:endParaRPr lang="es-ES" dirty="0"/>
          </a:p>
          <a:p>
            <a:pPr lvl="1"/>
            <a:r>
              <a:rPr lang="es-ES" dirty="0" err="1"/>
              <a:t>Depending</a:t>
            </a:r>
            <a:r>
              <a:rPr lang="es-ES" dirty="0"/>
              <a:t> </a:t>
            </a:r>
            <a:r>
              <a:rPr lang="es-ES" dirty="0" err="1"/>
              <a:t>the</a:t>
            </a:r>
            <a:r>
              <a:rPr lang="es-ES" dirty="0"/>
              <a:t> </a:t>
            </a:r>
            <a:r>
              <a:rPr lang="es-ES" dirty="0" err="1"/>
              <a:t>objective</a:t>
            </a:r>
            <a:r>
              <a:rPr lang="es-ES" dirty="0"/>
              <a:t> of </a:t>
            </a:r>
            <a:r>
              <a:rPr lang="es-ES" dirty="0" err="1"/>
              <a:t>the</a:t>
            </a:r>
            <a:r>
              <a:rPr lang="es-ES" dirty="0"/>
              <a:t> </a:t>
            </a:r>
            <a:r>
              <a:rPr lang="es-ES" dirty="0" err="1"/>
              <a:t>work</a:t>
            </a:r>
            <a:r>
              <a:rPr lang="es-ES" dirty="0"/>
              <a:t>, </a:t>
            </a:r>
            <a:r>
              <a:rPr lang="es-ES" dirty="0" err="1"/>
              <a:t>the</a:t>
            </a:r>
            <a:r>
              <a:rPr lang="es-ES" dirty="0"/>
              <a:t> </a:t>
            </a:r>
            <a:r>
              <a:rPr lang="es-ES" dirty="0" err="1"/>
              <a:t>definition</a:t>
            </a:r>
            <a:r>
              <a:rPr lang="es-ES" dirty="0"/>
              <a:t> and </a:t>
            </a:r>
            <a:r>
              <a:rPr lang="es-ES" dirty="0" err="1"/>
              <a:t>the</a:t>
            </a:r>
            <a:r>
              <a:rPr lang="es-ES" dirty="0"/>
              <a:t> </a:t>
            </a:r>
            <a:r>
              <a:rPr lang="es-ES" dirty="0" err="1"/>
              <a:t>relevance</a:t>
            </a:r>
            <a:r>
              <a:rPr lang="es-ES" dirty="0"/>
              <a:t> of </a:t>
            </a:r>
            <a:r>
              <a:rPr lang="es-ES" dirty="0" err="1"/>
              <a:t>events</a:t>
            </a:r>
            <a:r>
              <a:rPr lang="es-ES" dirty="0"/>
              <a:t> </a:t>
            </a:r>
            <a:r>
              <a:rPr lang="es-ES" dirty="0" err="1"/>
              <a:t>vary</a:t>
            </a:r>
            <a:r>
              <a:rPr lang="es-ES" dirty="0"/>
              <a:t>.</a:t>
            </a:r>
          </a:p>
          <a:p>
            <a:pPr marL="57150" indent="0">
              <a:buNone/>
            </a:pPr>
            <a:endParaRPr lang="es-ES" dirty="0"/>
          </a:p>
          <a:p>
            <a:endParaRPr lang="es-ES" i="1" dirty="0"/>
          </a:p>
          <a:p>
            <a:pPr marL="0" indent="0">
              <a:buNone/>
            </a:pPr>
            <a:endParaRPr lang="es-ES" dirty="0"/>
          </a:p>
          <a:p>
            <a:endParaRPr lang="es-ES" dirty="0"/>
          </a:p>
          <a:p>
            <a:pPr marL="0" indent="0">
              <a:buNone/>
            </a:pPr>
            <a:endParaRPr lang="es-ES" dirty="0"/>
          </a:p>
        </p:txBody>
      </p:sp>
    </p:spTree>
    <p:extLst>
      <p:ext uri="{BB962C8B-B14F-4D97-AF65-F5344CB8AC3E}">
        <p14:creationId xmlns:p14="http://schemas.microsoft.com/office/powerpoint/2010/main" val="1424094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774744"/>
            <a:ext cx="7772400" cy="1362075"/>
          </a:xfrm>
        </p:spPr>
        <p:txBody>
          <a:bodyPr/>
          <a:lstStyle/>
          <a:p>
            <a:r>
              <a:rPr lang="en-US" dirty="0"/>
              <a:t>Lessons learned </a:t>
            </a:r>
            <a:br>
              <a:rPr lang="en-US" dirty="0"/>
            </a:br>
            <a:r>
              <a:rPr lang="en-US" dirty="0"/>
              <a:t>from our use case</a:t>
            </a:r>
          </a:p>
        </p:txBody>
      </p:sp>
      <p:sp>
        <p:nvSpPr>
          <p:cNvPr id="4" name="Content Placeholder 3"/>
          <p:cNvSpPr>
            <a:spLocks noGrp="1"/>
          </p:cNvSpPr>
          <p:nvPr>
            <p:ph type="body" idx="1"/>
          </p:nvPr>
        </p:nvSpPr>
        <p:spPr>
          <a:xfrm>
            <a:off x="722313" y="3274557"/>
            <a:ext cx="7772400" cy="1500187"/>
          </a:xfrm>
        </p:spPr>
        <p:txBody>
          <a:bodyPr/>
          <a:lstStyle/>
          <a:p>
            <a:r>
              <a:rPr lang="en-US" dirty="0"/>
              <a:t>Our First Analysis</a:t>
            </a:r>
          </a:p>
        </p:txBody>
      </p:sp>
      <p:pic>
        <p:nvPicPr>
          <p:cNvPr id="6" name="Picture 4" descr="http://www.clipartdude.com/clip-arts/652/legal-symbols-clip-art-652937.jpg">
            <a:extLst>
              <a:ext uri="{FF2B5EF4-FFF2-40B4-BE49-F238E27FC236}">
                <a16:creationId xmlns:a16="http://schemas.microsoft.com/office/drawing/2014/main" xmlns="" id="{F5C96CA8-424C-47E9-A54E-977A7FED2B12}"/>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2000" y="1107992"/>
            <a:ext cx="3840480" cy="3456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Lessons learned – Corpus and annotation</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pPr marL="57150" indent="0">
              <a:buNone/>
            </a:pPr>
            <a:r>
              <a:rPr lang="es-ES" dirty="0"/>
              <a:t>10 </a:t>
            </a:r>
            <a:r>
              <a:rPr lang="es-ES" dirty="0" err="1"/>
              <a:t>document</a:t>
            </a:r>
            <a:r>
              <a:rPr lang="es-ES" dirty="0"/>
              <a:t> corpus (4820 </a:t>
            </a:r>
            <a:r>
              <a:rPr lang="es-ES" dirty="0" err="1"/>
              <a:t>words</a:t>
            </a:r>
            <a:r>
              <a:rPr lang="es-ES" dirty="0"/>
              <a:t>/</a:t>
            </a:r>
            <a:r>
              <a:rPr lang="es-ES" dirty="0" err="1"/>
              <a:t>doc</a:t>
            </a:r>
            <a:r>
              <a:rPr lang="es-ES" dirty="0"/>
              <a:t>) </a:t>
            </a:r>
            <a:r>
              <a:rPr lang="es-ES" dirty="0" err="1"/>
              <a:t>from</a:t>
            </a:r>
            <a:r>
              <a:rPr lang="es-ES" dirty="0"/>
              <a:t> </a:t>
            </a:r>
            <a:r>
              <a:rPr lang="es-ES" dirty="0" err="1"/>
              <a:t>the</a:t>
            </a:r>
            <a:r>
              <a:rPr lang="es-ES" dirty="0"/>
              <a:t> </a:t>
            </a:r>
            <a:r>
              <a:rPr lang="es-ES" dirty="0" err="1"/>
              <a:t>European</a:t>
            </a:r>
            <a:r>
              <a:rPr lang="es-ES" dirty="0"/>
              <a:t> </a:t>
            </a:r>
            <a:r>
              <a:rPr lang="es-ES" dirty="0" err="1"/>
              <a:t>Court</a:t>
            </a:r>
            <a:r>
              <a:rPr lang="es-ES" dirty="0"/>
              <a:t> of </a:t>
            </a:r>
            <a:r>
              <a:rPr lang="es-ES" dirty="0" err="1"/>
              <a:t>Justice</a:t>
            </a:r>
            <a:r>
              <a:rPr lang="es-ES" dirty="0"/>
              <a:t>.</a:t>
            </a:r>
          </a:p>
          <a:p>
            <a:pPr marL="57150" indent="0">
              <a:buNone/>
            </a:pPr>
            <a:endParaRPr lang="es-ES" dirty="0"/>
          </a:p>
          <a:p>
            <a:pPr marL="400050"/>
            <a:r>
              <a:rPr lang="es-ES" dirty="0"/>
              <a:t>Analysis of </a:t>
            </a:r>
            <a:r>
              <a:rPr lang="es-ES" dirty="0" err="1"/>
              <a:t>common</a:t>
            </a:r>
            <a:r>
              <a:rPr lang="es-ES" dirty="0"/>
              <a:t> </a:t>
            </a:r>
            <a:r>
              <a:rPr lang="es-ES" dirty="0" err="1"/>
              <a:t>structure</a:t>
            </a:r>
            <a:r>
              <a:rPr lang="es-ES" dirty="0"/>
              <a:t>, </a:t>
            </a:r>
            <a:r>
              <a:rPr lang="es-ES" dirty="0" err="1"/>
              <a:t>sections</a:t>
            </a:r>
            <a:r>
              <a:rPr lang="es-ES" dirty="0"/>
              <a:t> </a:t>
            </a:r>
            <a:r>
              <a:rPr lang="es-ES" dirty="0" err="1"/>
              <a:t>with</a:t>
            </a:r>
            <a:r>
              <a:rPr lang="es-ES" dirty="0"/>
              <a:t> </a:t>
            </a:r>
            <a:r>
              <a:rPr lang="es-ES" dirty="0" err="1"/>
              <a:t>relevant</a:t>
            </a:r>
            <a:r>
              <a:rPr lang="es-ES" dirty="0"/>
              <a:t> </a:t>
            </a:r>
            <a:r>
              <a:rPr lang="es-ES" dirty="0" err="1"/>
              <a:t>events</a:t>
            </a:r>
            <a:r>
              <a:rPr lang="es-ES" dirty="0"/>
              <a:t>:</a:t>
            </a:r>
          </a:p>
          <a:p>
            <a:pPr marL="800100" lvl="1"/>
            <a:r>
              <a:rPr lang="es-ES" dirty="0" err="1"/>
              <a:t>Preamble</a:t>
            </a:r>
            <a:endParaRPr lang="es-ES" dirty="0"/>
          </a:p>
          <a:p>
            <a:pPr marL="800100" lvl="1"/>
            <a:r>
              <a:rPr lang="es-ES" dirty="0" err="1"/>
              <a:t>Background</a:t>
            </a:r>
            <a:r>
              <a:rPr lang="es-ES" dirty="0"/>
              <a:t> of </a:t>
            </a:r>
            <a:r>
              <a:rPr lang="es-ES" dirty="0" err="1"/>
              <a:t>the</a:t>
            </a:r>
            <a:r>
              <a:rPr lang="es-ES" dirty="0"/>
              <a:t> case</a:t>
            </a:r>
          </a:p>
          <a:p>
            <a:pPr marL="800100" lvl="1"/>
            <a:r>
              <a:rPr lang="es-ES" dirty="0" err="1"/>
              <a:t>Considerations</a:t>
            </a:r>
            <a:endParaRPr lang="es-ES" dirty="0"/>
          </a:p>
          <a:p>
            <a:pPr marL="800100" lvl="1"/>
            <a:r>
              <a:rPr lang="es-ES" dirty="0"/>
              <a:t>Final </a:t>
            </a:r>
            <a:r>
              <a:rPr lang="es-ES" dirty="0" err="1"/>
              <a:t>ruling</a:t>
            </a:r>
            <a:endParaRPr lang="es-ES" dirty="0"/>
          </a:p>
          <a:p>
            <a:pPr marL="800100" lvl="1"/>
            <a:endParaRPr lang="es-ES" dirty="0"/>
          </a:p>
          <a:p>
            <a:pPr marL="400050"/>
            <a:r>
              <a:rPr lang="es-ES" dirty="0" err="1"/>
              <a:t>First</a:t>
            </a:r>
            <a:r>
              <a:rPr lang="es-ES" dirty="0"/>
              <a:t> </a:t>
            </a:r>
            <a:r>
              <a:rPr lang="es-ES" dirty="0" err="1"/>
              <a:t>annotation</a:t>
            </a:r>
            <a:r>
              <a:rPr lang="es-ES" dirty="0"/>
              <a:t> </a:t>
            </a:r>
            <a:r>
              <a:rPr lang="es-ES" dirty="0" err="1"/>
              <a:t>comprehends</a:t>
            </a:r>
            <a:r>
              <a:rPr lang="es-ES" dirty="0"/>
              <a:t>:</a:t>
            </a:r>
          </a:p>
          <a:p>
            <a:pPr marL="800100" lvl="1"/>
            <a:r>
              <a:rPr lang="es-ES" dirty="0"/>
              <a:t>Contextual </a:t>
            </a:r>
            <a:r>
              <a:rPr lang="es-ES" dirty="0" err="1"/>
              <a:t>relevant</a:t>
            </a:r>
            <a:r>
              <a:rPr lang="es-ES" dirty="0"/>
              <a:t> </a:t>
            </a:r>
            <a:r>
              <a:rPr lang="es-ES" dirty="0" err="1"/>
              <a:t>information</a:t>
            </a:r>
            <a:r>
              <a:rPr lang="es-ES" dirty="0"/>
              <a:t> (</a:t>
            </a:r>
            <a:r>
              <a:rPr lang="es-ES" dirty="0" err="1"/>
              <a:t>by</a:t>
            </a:r>
            <a:r>
              <a:rPr lang="es-ES" dirty="0"/>
              <a:t> a </a:t>
            </a:r>
            <a:r>
              <a:rPr lang="es-ES" dirty="0" err="1"/>
              <a:t>lawer</a:t>
            </a:r>
            <a:r>
              <a:rPr lang="es-ES" dirty="0"/>
              <a:t>)</a:t>
            </a:r>
          </a:p>
          <a:p>
            <a:pPr marL="800100" lvl="1"/>
            <a:r>
              <a:rPr lang="es-ES" dirty="0" err="1"/>
              <a:t>The</a:t>
            </a:r>
            <a:r>
              <a:rPr lang="es-ES" dirty="0"/>
              <a:t> </a:t>
            </a:r>
            <a:r>
              <a:rPr lang="es-ES" dirty="0" err="1"/>
              <a:t>event</a:t>
            </a:r>
            <a:endParaRPr lang="es-ES" dirty="0"/>
          </a:p>
          <a:p>
            <a:pPr marL="800100" lvl="1"/>
            <a:r>
              <a:rPr lang="es-ES" dirty="0" err="1"/>
              <a:t>Related</a:t>
            </a:r>
            <a:r>
              <a:rPr lang="es-ES" dirty="0"/>
              <a:t> </a:t>
            </a:r>
            <a:r>
              <a:rPr lang="es-ES" dirty="0" err="1"/>
              <a:t>synonyms</a:t>
            </a:r>
            <a:endParaRPr lang="es-ES" dirty="0"/>
          </a:p>
          <a:p>
            <a:endParaRPr lang="es-ES" i="1" dirty="0"/>
          </a:p>
          <a:p>
            <a:pPr marL="0" indent="0">
              <a:buNone/>
            </a:pPr>
            <a:endParaRPr lang="es-ES" dirty="0"/>
          </a:p>
          <a:p>
            <a:endParaRPr lang="es-ES" dirty="0"/>
          </a:p>
          <a:p>
            <a:pPr marL="0" indent="0">
              <a:buNone/>
            </a:pPr>
            <a:endParaRPr lang="es-ES" dirty="0"/>
          </a:p>
        </p:txBody>
      </p:sp>
    </p:spTree>
    <p:extLst>
      <p:ext uri="{BB962C8B-B14F-4D97-AF65-F5344CB8AC3E}">
        <p14:creationId xmlns:p14="http://schemas.microsoft.com/office/powerpoint/2010/main" val="123643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Lessons learned -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u="sng" dirty="0" err="1"/>
              <a:t>Coverage</a:t>
            </a:r>
            <a:r>
              <a:rPr lang="es-ES" u="sng" dirty="0"/>
              <a:t>: </a:t>
            </a:r>
            <a:endParaRPr lang="es-ES" dirty="0"/>
          </a:p>
          <a:p>
            <a:pPr lvl="1"/>
            <a:r>
              <a:rPr lang="es-ES" dirty="0" err="1"/>
              <a:t>Linguistic</a:t>
            </a:r>
            <a:r>
              <a:rPr lang="es-ES" dirty="0"/>
              <a:t>: </a:t>
            </a:r>
            <a:r>
              <a:rPr lang="es-ES" dirty="0" err="1"/>
              <a:t>nouns</a:t>
            </a:r>
            <a:r>
              <a:rPr lang="es-ES" dirty="0"/>
              <a:t>, </a:t>
            </a:r>
            <a:r>
              <a:rPr lang="es-ES" dirty="0" err="1"/>
              <a:t>verbs</a:t>
            </a:r>
            <a:r>
              <a:rPr lang="es-ES" dirty="0"/>
              <a:t>, nominal </a:t>
            </a:r>
            <a:r>
              <a:rPr lang="es-ES" dirty="0" err="1"/>
              <a:t>phrases</a:t>
            </a:r>
            <a:r>
              <a:rPr lang="es-ES" dirty="0"/>
              <a:t>.</a:t>
            </a:r>
          </a:p>
          <a:p>
            <a:pPr lvl="1"/>
            <a:r>
              <a:rPr lang="es-ES" dirty="0" err="1"/>
              <a:t>Difficult</a:t>
            </a:r>
            <a:r>
              <a:rPr lang="es-ES" dirty="0"/>
              <a:t> </a:t>
            </a:r>
            <a:r>
              <a:rPr lang="es-ES" dirty="0" err="1"/>
              <a:t>to</a:t>
            </a:r>
            <a:r>
              <a:rPr lang="es-ES" dirty="0"/>
              <a:t> set </a:t>
            </a:r>
            <a:r>
              <a:rPr lang="es-ES" dirty="0" err="1"/>
              <a:t>boundries</a:t>
            </a:r>
            <a:r>
              <a:rPr lang="es-ES" dirty="0"/>
              <a:t> </a:t>
            </a:r>
            <a:r>
              <a:rPr lang="es-ES" dirty="0" err="1"/>
              <a:t>for</a:t>
            </a:r>
            <a:r>
              <a:rPr lang="es-ES" dirty="0"/>
              <a:t> roles and </a:t>
            </a:r>
            <a:r>
              <a:rPr lang="es-ES" dirty="0" err="1"/>
              <a:t>actors</a:t>
            </a:r>
            <a:r>
              <a:rPr lang="es-ES" dirty="0"/>
              <a:t>.</a:t>
            </a:r>
          </a:p>
          <a:p>
            <a:endParaRPr lang="es-ES" sz="1400" dirty="0"/>
          </a:p>
          <a:p>
            <a:endParaRPr lang="es-ES" sz="1400" dirty="0"/>
          </a:p>
          <a:p>
            <a:r>
              <a:rPr lang="es-ES" u="sng" dirty="0"/>
              <a:t>Legal </a:t>
            </a:r>
            <a:r>
              <a:rPr lang="es-ES" u="sng" dirty="0" err="1"/>
              <a:t>terminology</a:t>
            </a:r>
            <a:r>
              <a:rPr lang="es-ES" dirty="0"/>
              <a:t>:</a:t>
            </a:r>
          </a:p>
          <a:p>
            <a:pPr marL="457200" lvl="1" indent="0">
              <a:buNone/>
            </a:pPr>
            <a:r>
              <a:rPr lang="es-ES" dirty="0" err="1"/>
              <a:t>Always</a:t>
            </a:r>
            <a:r>
              <a:rPr lang="es-ES" dirty="0"/>
              <a:t> </a:t>
            </a:r>
            <a:r>
              <a:rPr lang="es-ES" dirty="0" err="1"/>
              <a:t>tricky</a:t>
            </a:r>
            <a:r>
              <a:rPr lang="es-ES" dirty="0"/>
              <a:t> (</a:t>
            </a:r>
            <a:r>
              <a:rPr lang="es-ES" dirty="0" err="1"/>
              <a:t>polysemy</a:t>
            </a:r>
            <a:r>
              <a:rPr lang="es-ES" dirty="0"/>
              <a:t>, </a:t>
            </a:r>
            <a:r>
              <a:rPr lang="es-ES" dirty="0" err="1"/>
              <a:t>vagueness</a:t>
            </a:r>
            <a:r>
              <a:rPr lang="es-ES" dirty="0"/>
              <a:t>, </a:t>
            </a:r>
            <a:r>
              <a:rPr lang="es-ES" dirty="0" err="1"/>
              <a:t>ambiguity</a:t>
            </a:r>
            <a:r>
              <a:rPr lang="es-ES" dirty="0"/>
              <a:t>, </a:t>
            </a:r>
            <a:r>
              <a:rPr lang="es-ES" dirty="0" err="1"/>
              <a:t>synonymy</a:t>
            </a:r>
            <a:r>
              <a:rPr lang="es-ES" dirty="0"/>
              <a:t>), plus:</a:t>
            </a:r>
          </a:p>
          <a:p>
            <a:pPr lvl="1"/>
            <a:r>
              <a:rPr lang="es-ES" dirty="0"/>
              <a:t>Change </a:t>
            </a:r>
            <a:r>
              <a:rPr lang="es-ES" dirty="0" err="1"/>
              <a:t>of</a:t>
            </a:r>
            <a:r>
              <a:rPr lang="es-ES" dirty="0"/>
              <a:t> </a:t>
            </a:r>
            <a:r>
              <a:rPr lang="es-ES" dirty="0" err="1"/>
              <a:t>meaning</a:t>
            </a:r>
            <a:r>
              <a:rPr lang="es-ES" dirty="0"/>
              <a:t> </a:t>
            </a:r>
            <a:r>
              <a:rPr lang="es-ES" dirty="0" err="1"/>
              <a:t>of</a:t>
            </a:r>
            <a:r>
              <a:rPr lang="es-ES" dirty="0"/>
              <a:t> </a:t>
            </a:r>
            <a:r>
              <a:rPr lang="es-ES" dirty="0" err="1"/>
              <a:t>conventional</a:t>
            </a:r>
            <a:r>
              <a:rPr lang="es-ES" dirty="0"/>
              <a:t> </a:t>
            </a:r>
            <a:r>
              <a:rPr lang="es-ES" dirty="0" err="1"/>
              <a:t>terms</a:t>
            </a:r>
            <a:r>
              <a:rPr lang="es-ES" dirty="0"/>
              <a:t>:</a:t>
            </a:r>
          </a:p>
          <a:p>
            <a:pPr lvl="2"/>
            <a:r>
              <a:rPr lang="es-ES" i="1" u="sng" dirty="0" err="1"/>
              <a:t>Against</a:t>
            </a:r>
            <a:r>
              <a:rPr lang="es-ES" i="1" dirty="0"/>
              <a:t> </a:t>
            </a:r>
            <a:r>
              <a:rPr lang="es-ES" i="1" dirty="0" err="1"/>
              <a:t>the</a:t>
            </a:r>
            <a:r>
              <a:rPr lang="es-ES" i="1" dirty="0"/>
              <a:t> </a:t>
            </a:r>
            <a:r>
              <a:rPr lang="es-ES" i="1" dirty="0" err="1"/>
              <a:t>applicant</a:t>
            </a:r>
            <a:r>
              <a:rPr lang="es-ES" i="1" dirty="0"/>
              <a:t>.</a:t>
            </a:r>
          </a:p>
          <a:p>
            <a:pPr lvl="2"/>
            <a:r>
              <a:rPr lang="es-ES" i="1" u="sng" dirty="0" err="1"/>
              <a:t>Before</a:t>
            </a:r>
            <a:r>
              <a:rPr lang="es-ES" i="1" dirty="0"/>
              <a:t> </a:t>
            </a:r>
            <a:r>
              <a:rPr lang="es-ES" i="1" dirty="0" err="1"/>
              <a:t>the</a:t>
            </a:r>
            <a:r>
              <a:rPr lang="es-ES" i="1" dirty="0"/>
              <a:t> </a:t>
            </a:r>
            <a:r>
              <a:rPr lang="es-ES" i="1" dirty="0" err="1"/>
              <a:t>Court</a:t>
            </a:r>
            <a:r>
              <a:rPr lang="es-ES" i="1" dirty="0"/>
              <a:t>.</a:t>
            </a:r>
          </a:p>
          <a:p>
            <a:pPr lvl="1"/>
            <a:r>
              <a:rPr lang="es-ES" dirty="0" err="1"/>
              <a:t>Terms</a:t>
            </a:r>
            <a:r>
              <a:rPr lang="es-ES" dirty="0"/>
              <a:t> </a:t>
            </a:r>
            <a:r>
              <a:rPr lang="es-ES" dirty="0" err="1"/>
              <a:t>with</a:t>
            </a:r>
            <a:r>
              <a:rPr lang="es-ES" dirty="0"/>
              <a:t> </a:t>
            </a:r>
            <a:r>
              <a:rPr lang="es-ES" dirty="0" err="1"/>
              <a:t>several</a:t>
            </a:r>
            <a:r>
              <a:rPr lang="es-ES" dirty="0"/>
              <a:t> </a:t>
            </a:r>
            <a:r>
              <a:rPr lang="es-ES" dirty="0" err="1"/>
              <a:t>interpretations</a:t>
            </a:r>
            <a:r>
              <a:rPr lang="es-ES" dirty="0"/>
              <a:t>, </a:t>
            </a:r>
            <a:r>
              <a:rPr lang="es-ES" dirty="0" err="1"/>
              <a:t>such</a:t>
            </a:r>
            <a:r>
              <a:rPr lang="es-ES" dirty="0"/>
              <a:t> as </a:t>
            </a:r>
            <a:r>
              <a:rPr lang="es-ES" i="1" dirty="0" err="1"/>
              <a:t>submit</a:t>
            </a:r>
            <a:r>
              <a:rPr lang="es-ES" i="1" dirty="0"/>
              <a:t>:</a:t>
            </a:r>
          </a:p>
          <a:p>
            <a:pPr lvl="2"/>
            <a:r>
              <a:rPr lang="es-ES" dirty="0"/>
              <a:t>Express </a:t>
            </a:r>
            <a:r>
              <a:rPr lang="es-ES" dirty="0" err="1"/>
              <a:t>an</a:t>
            </a:r>
            <a:r>
              <a:rPr lang="es-ES" dirty="0"/>
              <a:t> </a:t>
            </a:r>
            <a:r>
              <a:rPr lang="es-ES" dirty="0" err="1"/>
              <a:t>argument</a:t>
            </a:r>
            <a:r>
              <a:rPr lang="es-ES" dirty="0"/>
              <a:t>.</a:t>
            </a:r>
          </a:p>
          <a:p>
            <a:pPr lvl="2"/>
            <a:r>
              <a:rPr lang="es-ES" dirty="0"/>
              <a:t>“</a:t>
            </a:r>
            <a:r>
              <a:rPr lang="es-ES" dirty="0" err="1"/>
              <a:t>Submit</a:t>
            </a:r>
            <a:r>
              <a:rPr lang="es-ES" dirty="0"/>
              <a:t> </a:t>
            </a:r>
            <a:r>
              <a:rPr lang="es-ES" dirty="0" err="1"/>
              <a:t>written</a:t>
            </a:r>
            <a:r>
              <a:rPr lang="es-ES" dirty="0"/>
              <a:t> </a:t>
            </a:r>
            <a:r>
              <a:rPr lang="es-ES" dirty="0" err="1"/>
              <a:t>observations</a:t>
            </a:r>
            <a:r>
              <a:rPr lang="es-ES" dirty="0"/>
              <a:t>”, procedural </a:t>
            </a:r>
            <a:r>
              <a:rPr lang="es-ES" dirty="0" err="1"/>
              <a:t>documents</a:t>
            </a:r>
            <a:r>
              <a:rPr lang="es-ES" dirty="0"/>
              <a:t> </a:t>
            </a:r>
            <a:r>
              <a:rPr lang="es-ES" dirty="0" err="1"/>
              <a:t>lodged</a:t>
            </a:r>
            <a:r>
              <a:rPr lang="es-ES" dirty="0"/>
              <a:t> </a:t>
            </a:r>
            <a:r>
              <a:rPr lang="es-ES" dirty="0" err="1"/>
              <a:t>before</a:t>
            </a:r>
            <a:r>
              <a:rPr lang="es-ES" dirty="0"/>
              <a:t> </a:t>
            </a:r>
            <a:r>
              <a:rPr lang="es-ES" dirty="0" err="1"/>
              <a:t>the</a:t>
            </a:r>
            <a:r>
              <a:rPr lang="es-ES" dirty="0"/>
              <a:t> </a:t>
            </a:r>
            <a:r>
              <a:rPr lang="es-ES" dirty="0" err="1"/>
              <a:t>Court</a:t>
            </a:r>
            <a:r>
              <a:rPr lang="es-ES" dirty="0"/>
              <a:t>.</a:t>
            </a:r>
          </a:p>
          <a:p>
            <a:pPr marL="57150" indent="0">
              <a:buNone/>
            </a:pPr>
            <a:endParaRPr lang="es-ES" dirty="0"/>
          </a:p>
          <a:p>
            <a:endParaRPr lang="es-ES" i="1" dirty="0"/>
          </a:p>
          <a:p>
            <a:pPr marL="0" indent="0">
              <a:buNone/>
            </a:pPr>
            <a:endParaRPr lang="es-ES" dirty="0"/>
          </a:p>
          <a:p>
            <a:endParaRPr lang="es-ES" dirty="0"/>
          </a:p>
          <a:p>
            <a:pPr marL="0" indent="0">
              <a:buNone/>
            </a:pPr>
            <a:endParaRPr lang="es-ES" dirty="0"/>
          </a:p>
        </p:txBody>
      </p:sp>
    </p:spTree>
    <p:extLst>
      <p:ext uri="{BB962C8B-B14F-4D97-AF65-F5344CB8AC3E}">
        <p14:creationId xmlns:p14="http://schemas.microsoft.com/office/powerpoint/2010/main" val="1659986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Lessons learned -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29</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u="sng" dirty="0" err="1"/>
              <a:t>Info</a:t>
            </a:r>
            <a:r>
              <a:rPr lang="es-ES" u="sng" dirty="0"/>
              <a:t> in </a:t>
            </a:r>
            <a:r>
              <a:rPr lang="es-ES" u="sng" dirty="0" err="1"/>
              <a:t>the</a:t>
            </a:r>
            <a:r>
              <a:rPr lang="es-ES" u="sng" dirty="0"/>
              <a:t> </a:t>
            </a:r>
            <a:r>
              <a:rPr lang="es-ES" u="sng" dirty="0" err="1"/>
              <a:t>preamble</a:t>
            </a:r>
            <a:r>
              <a:rPr lang="es-ES" u="sng" dirty="0"/>
              <a:t>: </a:t>
            </a:r>
            <a:endParaRPr lang="es-ES" dirty="0"/>
          </a:p>
          <a:p>
            <a:pPr lvl="1"/>
            <a:r>
              <a:rPr lang="es-ES" dirty="0" err="1"/>
              <a:t>Identity-related</a:t>
            </a:r>
            <a:r>
              <a:rPr lang="es-ES" dirty="0"/>
              <a:t> </a:t>
            </a:r>
            <a:r>
              <a:rPr lang="es-ES" dirty="0" err="1"/>
              <a:t>events</a:t>
            </a:r>
            <a:r>
              <a:rPr lang="es-ES" dirty="0"/>
              <a:t>: </a:t>
            </a:r>
            <a:r>
              <a:rPr lang="es-ES" dirty="0" err="1"/>
              <a:t>the</a:t>
            </a:r>
            <a:r>
              <a:rPr lang="es-ES" dirty="0"/>
              <a:t> </a:t>
            </a:r>
            <a:r>
              <a:rPr lang="es-ES" dirty="0" err="1"/>
              <a:t>referring</a:t>
            </a:r>
            <a:r>
              <a:rPr lang="es-ES" dirty="0"/>
              <a:t> </a:t>
            </a:r>
            <a:r>
              <a:rPr lang="es-ES" dirty="0" err="1"/>
              <a:t>court</a:t>
            </a:r>
            <a:r>
              <a:rPr lang="es-ES" dirty="0"/>
              <a:t>, </a:t>
            </a:r>
            <a:r>
              <a:rPr lang="es-ES" dirty="0" err="1"/>
              <a:t>litigant</a:t>
            </a:r>
            <a:r>
              <a:rPr lang="es-ES" dirty="0"/>
              <a:t> </a:t>
            </a:r>
            <a:r>
              <a:rPr lang="es-ES" dirty="0" err="1"/>
              <a:t>parties</a:t>
            </a:r>
            <a:r>
              <a:rPr lang="es-ES" dirty="0"/>
              <a:t> (</a:t>
            </a:r>
            <a:r>
              <a:rPr lang="es-ES" dirty="0" err="1"/>
              <a:t>applicant</a:t>
            </a:r>
            <a:r>
              <a:rPr lang="es-ES" dirty="0"/>
              <a:t>/</a:t>
            </a:r>
            <a:r>
              <a:rPr lang="es-ES" dirty="0" err="1"/>
              <a:t>defendant</a:t>
            </a:r>
            <a:r>
              <a:rPr lang="es-ES" dirty="0"/>
              <a:t>), </a:t>
            </a:r>
            <a:r>
              <a:rPr lang="es-ES" dirty="0" err="1"/>
              <a:t>agents</a:t>
            </a:r>
            <a:r>
              <a:rPr lang="es-ES" dirty="0"/>
              <a:t> (</a:t>
            </a:r>
            <a:r>
              <a:rPr lang="es-ES" dirty="0" err="1"/>
              <a:t>States</a:t>
            </a:r>
            <a:r>
              <a:rPr lang="es-ES" dirty="0"/>
              <a:t>, </a:t>
            </a:r>
            <a:r>
              <a:rPr lang="es-ES" dirty="0" err="1"/>
              <a:t>European</a:t>
            </a:r>
            <a:r>
              <a:rPr lang="es-ES" dirty="0"/>
              <a:t> </a:t>
            </a:r>
            <a:r>
              <a:rPr lang="es-ES" dirty="0" err="1"/>
              <a:t>Commission</a:t>
            </a:r>
            <a:r>
              <a:rPr lang="es-ES" dirty="0"/>
              <a:t>…)</a:t>
            </a:r>
          </a:p>
          <a:p>
            <a:pPr lvl="1"/>
            <a:r>
              <a:rPr lang="es-ES" dirty="0" err="1"/>
              <a:t>Location</a:t>
            </a:r>
            <a:r>
              <a:rPr lang="es-ES" dirty="0"/>
              <a:t>- and date-</a:t>
            </a:r>
            <a:r>
              <a:rPr lang="es-ES" dirty="0" err="1"/>
              <a:t>related</a:t>
            </a:r>
            <a:r>
              <a:rPr lang="es-ES" dirty="0"/>
              <a:t> </a:t>
            </a:r>
            <a:r>
              <a:rPr lang="es-ES" dirty="0" err="1"/>
              <a:t>events</a:t>
            </a:r>
            <a:r>
              <a:rPr lang="es-ES" dirty="0"/>
              <a:t>: </a:t>
            </a:r>
            <a:r>
              <a:rPr lang="es-ES" i="1" dirty="0" err="1"/>
              <a:t>eg</a:t>
            </a:r>
            <a:r>
              <a:rPr lang="es-ES" i="1" dirty="0"/>
              <a:t> “</a:t>
            </a:r>
            <a:r>
              <a:rPr lang="en-US" i="1" dirty="0"/>
              <a:t>10 September 2014, Request for a preliminary ruling from the </a:t>
            </a:r>
            <a:r>
              <a:rPr lang="en-US" i="1" dirty="0" err="1"/>
              <a:t>Krajsky</a:t>
            </a:r>
            <a:r>
              <a:rPr lang="en-US" i="1" dirty="0"/>
              <a:t> Sud v </a:t>
            </a:r>
            <a:r>
              <a:rPr lang="en-US" i="1" dirty="0" err="1"/>
              <a:t>Presove</a:t>
            </a:r>
            <a:r>
              <a:rPr lang="en-US" i="1" dirty="0"/>
              <a:t> (Slovakia)”</a:t>
            </a:r>
          </a:p>
          <a:p>
            <a:pPr lvl="1"/>
            <a:r>
              <a:rPr lang="en-US" dirty="0"/>
              <a:t>Domain-related: indicated in the initial summary (</a:t>
            </a:r>
            <a:r>
              <a:rPr lang="en-US" i="1" dirty="0" err="1"/>
              <a:t>eg</a:t>
            </a:r>
            <a:r>
              <a:rPr lang="en-US" i="1" dirty="0"/>
              <a:t>, illegal migration)</a:t>
            </a:r>
            <a:endParaRPr lang="es-ES" dirty="0"/>
          </a:p>
          <a:p>
            <a:pPr marL="0" indent="0">
              <a:buNone/>
            </a:pPr>
            <a:endParaRPr lang="es-ES" sz="1400" dirty="0"/>
          </a:p>
          <a:p>
            <a:r>
              <a:rPr lang="es-ES" u="sng" dirty="0" err="1"/>
              <a:t>Background</a:t>
            </a:r>
            <a:r>
              <a:rPr lang="es-ES" u="sng" dirty="0"/>
              <a:t> </a:t>
            </a:r>
            <a:r>
              <a:rPr lang="es-ES" u="sng" dirty="0" err="1"/>
              <a:t>of</a:t>
            </a:r>
            <a:r>
              <a:rPr lang="es-ES" u="sng" dirty="0"/>
              <a:t> </a:t>
            </a:r>
            <a:r>
              <a:rPr lang="es-ES" u="sng" dirty="0" err="1"/>
              <a:t>the</a:t>
            </a:r>
            <a:r>
              <a:rPr lang="es-ES" u="sng" dirty="0"/>
              <a:t> case</a:t>
            </a:r>
            <a:r>
              <a:rPr lang="es-ES" dirty="0"/>
              <a:t>:</a:t>
            </a:r>
          </a:p>
          <a:p>
            <a:pPr lvl="1"/>
            <a:r>
              <a:rPr lang="es-ES" dirty="0" err="1"/>
              <a:t>The</a:t>
            </a:r>
            <a:r>
              <a:rPr lang="es-ES" dirty="0"/>
              <a:t> </a:t>
            </a:r>
            <a:r>
              <a:rPr lang="es-ES" dirty="0" err="1"/>
              <a:t>most</a:t>
            </a:r>
            <a:r>
              <a:rPr lang="es-ES" dirty="0"/>
              <a:t> </a:t>
            </a:r>
            <a:r>
              <a:rPr lang="es-ES" dirty="0" err="1"/>
              <a:t>interesting</a:t>
            </a:r>
            <a:r>
              <a:rPr lang="es-ES" dirty="0"/>
              <a:t> and </a:t>
            </a:r>
            <a:r>
              <a:rPr lang="es-ES" dirty="0" err="1"/>
              <a:t>includes</a:t>
            </a:r>
            <a:r>
              <a:rPr lang="es-ES" dirty="0"/>
              <a:t> </a:t>
            </a:r>
            <a:r>
              <a:rPr lang="es-ES" dirty="0" err="1"/>
              <a:t>the</a:t>
            </a:r>
            <a:r>
              <a:rPr lang="es-ES" dirty="0"/>
              <a:t> </a:t>
            </a:r>
            <a:r>
              <a:rPr lang="es-ES" dirty="0" err="1"/>
              <a:t>most</a:t>
            </a:r>
            <a:r>
              <a:rPr lang="es-ES" dirty="0"/>
              <a:t> </a:t>
            </a:r>
            <a:r>
              <a:rPr lang="es-ES" dirty="0" err="1"/>
              <a:t>relevant</a:t>
            </a:r>
            <a:r>
              <a:rPr lang="es-ES" dirty="0"/>
              <a:t> </a:t>
            </a:r>
            <a:r>
              <a:rPr lang="es-ES" dirty="0" err="1"/>
              <a:t>events</a:t>
            </a:r>
            <a:r>
              <a:rPr lang="es-ES" dirty="0"/>
              <a:t>, </a:t>
            </a:r>
            <a:r>
              <a:rPr lang="es-ES" dirty="0" err="1"/>
              <a:t>arguments</a:t>
            </a:r>
            <a:r>
              <a:rPr lang="es-ES" dirty="0"/>
              <a:t> and </a:t>
            </a:r>
            <a:r>
              <a:rPr lang="es-ES" dirty="0" err="1"/>
              <a:t>facts</a:t>
            </a:r>
            <a:r>
              <a:rPr lang="es-ES" dirty="0"/>
              <a:t>.</a:t>
            </a:r>
          </a:p>
          <a:p>
            <a:pPr marL="0" indent="0">
              <a:buNone/>
            </a:pPr>
            <a:endParaRPr lang="es-ES" sz="1400" dirty="0"/>
          </a:p>
          <a:p>
            <a:r>
              <a:rPr lang="es-ES" u="sng" dirty="0" err="1"/>
              <a:t>Events</a:t>
            </a:r>
            <a:r>
              <a:rPr lang="es-ES" u="sng" dirty="0"/>
              <a:t> </a:t>
            </a:r>
            <a:r>
              <a:rPr lang="es-ES" u="sng" dirty="0" err="1"/>
              <a:t>subsumed</a:t>
            </a:r>
            <a:r>
              <a:rPr lang="es-ES" u="sng" dirty="0"/>
              <a:t> </a:t>
            </a:r>
            <a:r>
              <a:rPr lang="es-ES" u="sng" dirty="0" err="1"/>
              <a:t>to</a:t>
            </a:r>
            <a:r>
              <a:rPr lang="es-ES" u="sng" dirty="0"/>
              <a:t> </a:t>
            </a:r>
            <a:r>
              <a:rPr lang="es-ES" u="sng" dirty="0" err="1"/>
              <a:t>national</a:t>
            </a:r>
            <a:r>
              <a:rPr lang="es-ES" u="sng" dirty="0"/>
              <a:t> </a:t>
            </a:r>
            <a:r>
              <a:rPr lang="es-ES" u="sng" dirty="0" err="1"/>
              <a:t>courts</a:t>
            </a:r>
            <a:r>
              <a:rPr lang="es-ES" u="sng" dirty="0"/>
              <a:t>:</a:t>
            </a:r>
            <a:endParaRPr lang="es-ES" dirty="0"/>
          </a:p>
          <a:p>
            <a:pPr lvl="1"/>
            <a:r>
              <a:rPr lang="es-ES" dirty="0" err="1"/>
              <a:t>Expressions</a:t>
            </a:r>
            <a:r>
              <a:rPr lang="es-ES" dirty="0"/>
              <a:t> </a:t>
            </a:r>
            <a:r>
              <a:rPr lang="es-ES" dirty="0" err="1"/>
              <a:t>including</a:t>
            </a:r>
            <a:r>
              <a:rPr lang="es-ES" dirty="0"/>
              <a:t> </a:t>
            </a:r>
            <a:r>
              <a:rPr lang="es-ES" dirty="0" err="1"/>
              <a:t>mentions</a:t>
            </a:r>
            <a:r>
              <a:rPr lang="es-ES" dirty="0"/>
              <a:t> </a:t>
            </a:r>
            <a:r>
              <a:rPr lang="es-ES" dirty="0" err="1"/>
              <a:t>to</a:t>
            </a:r>
            <a:r>
              <a:rPr lang="es-ES" dirty="0"/>
              <a:t> “</a:t>
            </a:r>
            <a:r>
              <a:rPr lang="es-ES" dirty="0" err="1"/>
              <a:t>National</a:t>
            </a:r>
            <a:r>
              <a:rPr lang="es-ES" dirty="0"/>
              <a:t> </a:t>
            </a:r>
            <a:r>
              <a:rPr lang="es-ES" dirty="0" err="1"/>
              <a:t>Court</a:t>
            </a:r>
            <a:r>
              <a:rPr lang="es-ES" dirty="0"/>
              <a:t>”, “Regional </a:t>
            </a:r>
            <a:r>
              <a:rPr lang="es-ES" dirty="0" err="1"/>
              <a:t>Court</a:t>
            </a:r>
            <a:r>
              <a:rPr lang="es-ES" dirty="0"/>
              <a:t>”, “</a:t>
            </a:r>
            <a:r>
              <a:rPr lang="es-ES" dirty="0" err="1"/>
              <a:t>Disctrict</a:t>
            </a:r>
            <a:r>
              <a:rPr lang="es-ES" dirty="0"/>
              <a:t> </a:t>
            </a:r>
            <a:r>
              <a:rPr lang="es-ES" dirty="0" err="1"/>
              <a:t>Court</a:t>
            </a:r>
            <a:r>
              <a:rPr lang="es-ES" dirty="0"/>
              <a:t>” and similar.</a:t>
            </a:r>
          </a:p>
          <a:p>
            <a:pPr marL="0" indent="0">
              <a:buNone/>
            </a:pPr>
            <a:endParaRPr lang="es-ES" dirty="0"/>
          </a:p>
        </p:txBody>
      </p:sp>
    </p:spTree>
    <p:extLst>
      <p:ext uri="{BB962C8B-B14F-4D97-AF65-F5344CB8AC3E}">
        <p14:creationId xmlns:p14="http://schemas.microsoft.com/office/powerpoint/2010/main" val="3352973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774744"/>
            <a:ext cx="7772400" cy="1362075"/>
          </a:xfrm>
        </p:spPr>
        <p:txBody>
          <a:bodyPr/>
          <a:lstStyle/>
          <a:p>
            <a:r>
              <a:rPr lang="en-US" dirty="0"/>
              <a:t>RESEARCH Questions</a:t>
            </a:r>
          </a:p>
        </p:txBody>
      </p:sp>
      <p:sp>
        <p:nvSpPr>
          <p:cNvPr id="4" name="Content Placeholder 3"/>
          <p:cNvSpPr>
            <a:spLocks noGrp="1"/>
          </p:cNvSpPr>
          <p:nvPr>
            <p:ph type="body" idx="1"/>
          </p:nvPr>
        </p:nvSpPr>
        <p:spPr>
          <a:xfrm>
            <a:off x="722313" y="3274557"/>
            <a:ext cx="7772400" cy="1500187"/>
          </a:xfrm>
        </p:spPr>
        <p:txBody>
          <a:bodyPr/>
          <a:lstStyle/>
          <a:p>
            <a:r>
              <a:rPr lang="en-US" dirty="0"/>
              <a:t>Introduction</a:t>
            </a:r>
          </a:p>
        </p:txBody>
      </p:sp>
      <p:pic>
        <p:nvPicPr>
          <p:cNvPr id="2054" name="Picture 6" descr="Resultado de imagen de question">
            <a:extLst>
              <a:ext uri="{FF2B5EF4-FFF2-40B4-BE49-F238E27FC236}">
                <a16:creationId xmlns:a16="http://schemas.microsoft.com/office/drawing/2014/main" xmlns="" id="{77B787AF-B46D-4FD9-AE92-3FB28BD0B8B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40637" y="1186144"/>
            <a:ext cx="4881050" cy="3236907"/>
          </a:xfrm>
          <a:prstGeom prst="ellipse">
            <a:avLst/>
          </a:prstGeom>
          <a:ln>
            <a:noFill/>
          </a:ln>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321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Lessons learned -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u="sng" dirty="0" err="1"/>
              <a:t>Interpretative</a:t>
            </a:r>
            <a:r>
              <a:rPr lang="es-ES" u="sng" dirty="0"/>
              <a:t> </a:t>
            </a:r>
            <a:r>
              <a:rPr lang="es-ES" u="sng" dirty="0" err="1"/>
              <a:t>issues</a:t>
            </a:r>
            <a:r>
              <a:rPr lang="es-ES" u="sng" dirty="0"/>
              <a:t>: </a:t>
            </a:r>
            <a:endParaRPr lang="es-ES" dirty="0"/>
          </a:p>
          <a:p>
            <a:pPr lvl="1"/>
            <a:r>
              <a:rPr lang="es-ES" dirty="0" err="1"/>
              <a:t>Different</a:t>
            </a:r>
            <a:r>
              <a:rPr lang="es-ES" dirty="0"/>
              <a:t> </a:t>
            </a:r>
            <a:r>
              <a:rPr lang="es-ES" dirty="0" err="1"/>
              <a:t>versions</a:t>
            </a:r>
            <a:r>
              <a:rPr lang="es-ES" dirty="0"/>
              <a:t> </a:t>
            </a:r>
            <a:r>
              <a:rPr lang="es-ES" dirty="0" err="1"/>
              <a:t>from</a:t>
            </a:r>
            <a:r>
              <a:rPr lang="es-ES" dirty="0"/>
              <a:t> </a:t>
            </a:r>
            <a:r>
              <a:rPr lang="es-ES" dirty="0" err="1"/>
              <a:t>each</a:t>
            </a:r>
            <a:r>
              <a:rPr lang="es-ES" dirty="0"/>
              <a:t> of </a:t>
            </a:r>
            <a:r>
              <a:rPr lang="es-ES" dirty="0" err="1"/>
              <a:t>the</a:t>
            </a:r>
            <a:r>
              <a:rPr lang="es-ES" dirty="0"/>
              <a:t> </a:t>
            </a:r>
            <a:r>
              <a:rPr lang="es-ES" dirty="0" err="1"/>
              <a:t>parts</a:t>
            </a:r>
            <a:r>
              <a:rPr lang="es-ES" dirty="0"/>
              <a:t> on </a:t>
            </a:r>
            <a:r>
              <a:rPr lang="es-ES" dirty="0" err="1"/>
              <a:t>the</a:t>
            </a:r>
            <a:r>
              <a:rPr lang="es-ES" dirty="0"/>
              <a:t> </a:t>
            </a:r>
            <a:r>
              <a:rPr lang="es-ES" dirty="0" err="1"/>
              <a:t>same</a:t>
            </a:r>
            <a:r>
              <a:rPr lang="es-ES" dirty="0"/>
              <a:t> </a:t>
            </a:r>
            <a:r>
              <a:rPr lang="es-ES" dirty="0" err="1"/>
              <a:t>event</a:t>
            </a:r>
            <a:r>
              <a:rPr lang="es-ES" dirty="0"/>
              <a:t>. </a:t>
            </a:r>
          </a:p>
          <a:p>
            <a:pPr lvl="1"/>
            <a:endParaRPr lang="es-ES" sz="1400" dirty="0"/>
          </a:p>
          <a:p>
            <a:r>
              <a:rPr lang="es-ES" u="sng" dirty="0" err="1"/>
              <a:t>Negation</a:t>
            </a:r>
            <a:r>
              <a:rPr lang="es-ES" u="sng" dirty="0"/>
              <a:t> and </a:t>
            </a:r>
            <a:r>
              <a:rPr lang="es-ES" u="sng" dirty="0" err="1"/>
              <a:t>factuality</a:t>
            </a:r>
            <a:r>
              <a:rPr lang="es-ES" dirty="0"/>
              <a:t>:</a:t>
            </a:r>
          </a:p>
          <a:p>
            <a:pPr lvl="1"/>
            <a:r>
              <a:rPr lang="es-ES" dirty="0" err="1"/>
              <a:t>Events</a:t>
            </a:r>
            <a:r>
              <a:rPr lang="es-ES" dirty="0"/>
              <a:t> can be </a:t>
            </a:r>
            <a:r>
              <a:rPr lang="es-ES" dirty="0" err="1"/>
              <a:t>negated</a:t>
            </a:r>
            <a:r>
              <a:rPr lang="es-ES" dirty="0"/>
              <a:t>, </a:t>
            </a:r>
            <a:r>
              <a:rPr lang="es-ES" dirty="0" err="1"/>
              <a:t>or</a:t>
            </a:r>
            <a:r>
              <a:rPr lang="es-ES" dirty="0"/>
              <a:t> “</a:t>
            </a:r>
            <a:r>
              <a:rPr lang="es-ES" dirty="0" err="1"/>
              <a:t>possibilities</a:t>
            </a:r>
            <a:r>
              <a:rPr lang="es-ES" dirty="0"/>
              <a:t>, </a:t>
            </a:r>
            <a:r>
              <a:rPr lang="es-ES" dirty="0" err="1"/>
              <a:t>intentions</a:t>
            </a:r>
            <a:r>
              <a:rPr lang="es-ES" dirty="0"/>
              <a:t> </a:t>
            </a:r>
            <a:r>
              <a:rPr lang="es-ES" dirty="0" err="1"/>
              <a:t>or</a:t>
            </a:r>
            <a:r>
              <a:rPr lang="es-ES" dirty="0"/>
              <a:t> </a:t>
            </a:r>
            <a:r>
              <a:rPr lang="es-ES" dirty="0" err="1"/>
              <a:t>preferences</a:t>
            </a:r>
            <a:r>
              <a:rPr lang="es-ES" dirty="0"/>
              <a:t>”:</a:t>
            </a:r>
          </a:p>
          <a:p>
            <a:pPr lvl="1"/>
            <a:r>
              <a:rPr lang="es-ES" i="1" dirty="0" err="1"/>
              <a:t>eg</a:t>
            </a:r>
            <a:r>
              <a:rPr lang="es-ES" i="1" dirty="0"/>
              <a:t>, “</a:t>
            </a:r>
            <a:r>
              <a:rPr lang="en-US" i="1" dirty="0"/>
              <a:t>The Court does not have before it any evidence which </a:t>
            </a:r>
            <a:r>
              <a:rPr lang="en-US" i="1" u="sng" dirty="0"/>
              <a:t>might raise doubts</a:t>
            </a:r>
            <a:r>
              <a:rPr lang="en-US" i="1" dirty="0"/>
              <a:t> as to the compliance of the legislation at issue in the main proceedings with that principle''; (...)  ``In the light of the answer to the first three questions, </a:t>
            </a:r>
            <a:r>
              <a:rPr lang="en-US" i="1" u="sng" dirty="0"/>
              <a:t>it is not necessary to respond </a:t>
            </a:r>
            <a:r>
              <a:rPr lang="en-US" i="1" dirty="0"/>
              <a:t>to that request by the Slovak Government.”</a:t>
            </a:r>
            <a:endParaRPr lang="es-ES" i="1" dirty="0"/>
          </a:p>
          <a:p>
            <a:pPr marL="0" indent="0">
              <a:buNone/>
            </a:pPr>
            <a:endParaRPr lang="es-ES" sz="1400" dirty="0"/>
          </a:p>
          <a:p>
            <a:r>
              <a:rPr lang="es-ES" u="sng" dirty="0"/>
              <a:t>Legal </a:t>
            </a:r>
            <a:r>
              <a:rPr lang="es-ES" u="sng" dirty="0" err="1"/>
              <a:t>related</a:t>
            </a:r>
            <a:r>
              <a:rPr lang="es-ES" u="sng" dirty="0"/>
              <a:t> </a:t>
            </a:r>
            <a:r>
              <a:rPr lang="es-ES" u="sng" dirty="0" err="1"/>
              <a:t>events</a:t>
            </a:r>
            <a:r>
              <a:rPr lang="es-ES" u="sng" dirty="0"/>
              <a:t> </a:t>
            </a:r>
            <a:r>
              <a:rPr lang="es-ES" u="sng" dirty="0" err="1"/>
              <a:t>location</a:t>
            </a:r>
            <a:r>
              <a:rPr lang="es-ES" u="sng" dirty="0"/>
              <a:t>:</a:t>
            </a:r>
            <a:endParaRPr lang="es-ES" dirty="0"/>
          </a:p>
          <a:p>
            <a:pPr lvl="1"/>
            <a:r>
              <a:rPr lang="es-ES" dirty="0" err="1"/>
              <a:t>They</a:t>
            </a:r>
            <a:r>
              <a:rPr lang="es-ES" dirty="0"/>
              <a:t> can be at </a:t>
            </a:r>
            <a:r>
              <a:rPr lang="es-ES" dirty="0" err="1"/>
              <a:t>different</a:t>
            </a:r>
            <a:r>
              <a:rPr lang="es-ES" dirty="0"/>
              <a:t> </a:t>
            </a:r>
            <a:r>
              <a:rPr lang="es-ES" dirty="0" err="1"/>
              <a:t>structures</a:t>
            </a:r>
            <a:r>
              <a:rPr lang="es-ES" dirty="0"/>
              <a:t> </a:t>
            </a:r>
            <a:r>
              <a:rPr lang="es-ES" dirty="0" err="1"/>
              <a:t>of</a:t>
            </a:r>
            <a:r>
              <a:rPr lang="es-ES" dirty="0"/>
              <a:t> </a:t>
            </a:r>
            <a:r>
              <a:rPr lang="es-ES" dirty="0" err="1"/>
              <a:t>documents</a:t>
            </a:r>
            <a:r>
              <a:rPr lang="es-ES" dirty="0"/>
              <a:t> (</a:t>
            </a:r>
            <a:r>
              <a:rPr lang="es-ES" dirty="0" err="1"/>
              <a:t>paragraph</a:t>
            </a:r>
            <a:r>
              <a:rPr lang="es-ES" dirty="0"/>
              <a:t>, </a:t>
            </a:r>
            <a:r>
              <a:rPr lang="es-ES" dirty="0" err="1"/>
              <a:t>summary</a:t>
            </a:r>
            <a:r>
              <a:rPr lang="es-ES" dirty="0"/>
              <a:t>, </a:t>
            </a:r>
            <a:r>
              <a:rPr lang="es-ES" dirty="0" err="1"/>
              <a:t>conclusion</a:t>
            </a:r>
            <a:r>
              <a:rPr lang="es-ES" dirty="0"/>
              <a:t>...)</a:t>
            </a:r>
          </a:p>
          <a:p>
            <a:pPr marL="0" indent="0">
              <a:buNone/>
            </a:pPr>
            <a:endParaRPr lang="es-ES" dirty="0"/>
          </a:p>
        </p:txBody>
      </p:sp>
    </p:spTree>
    <p:extLst>
      <p:ext uri="{BB962C8B-B14F-4D97-AF65-F5344CB8AC3E}">
        <p14:creationId xmlns:p14="http://schemas.microsoft.com/office/powerpoint/2010/main" val="3120783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Lessons learned - Observations</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268046" y="720969"/>
            <a:ext cx="8607908" cy="5603631"/>
          </a:xfrm>
        </p:spPr>
        <p:txBody>
          <a:bodyPr/>
          <a:lstStyle/>
          <a:p>
            <a:r>
              <a:rPr lang="es-ES" u="sng" dirty="0" err="1"/>
              <a:t>Descriptors</a:t>
            </a:r>
            <a:r>
              <a:rPr lang="es-ES" u="sng" dirty="0"/>
              <a:t> </a:t>
            </a:r>
            <a:r>
              <a:rPr lang="es-ES" u="sng" dirty="0" err="1"/>
              <a:t>found</a:t>
            </a:r>
            <a:r>
              <a:rPr lang="es-ES" u="sng" dirty="0"/>
              <a:t>:</a:t>
            </a:r>
            <a:endParaRPr lang="es-ES" dirty="0"/>
          </a:p>
          <a:p>
            <a:pPr marL="457200" lvl="1" indent="0">
              <a:buNone/>
            </a:pPr>
            <a:r>
              <a:rPr lang="es-ES" dirty="0" err="1"/>
              <a:t>Some</a:t>
            </a:r>
            <a:r>
              <a:rPr lang="es-ES" dirty="0"/>
              <a:t> </a:t>
            </a:r>
            <a:r>
              <a:rPr lang="es-ES" dirty="0" err="1"/>
              <a:t>expressions</a:t>
            </a:r>
            <a:r>
              <a:rPr lang="es-ES" dirty="0"/>
              <a:t> are </a:t>
            </a:r>
            <a:r>
              <a:rPr lang="es-ES" dirty="0" err="1"/>
              <a:t>indicative</a:t>
            </a:r>
            <a:r>
              <a:rPr lang="es-ES" dirty="0"/>
              <a:t> </a:t>
            </a:r>
            <a:r>
              <a:rPr lang="es-ES" dirty="0" err="1"/>
              <a:t>of</a:t>
            </a:r>
            <a:r>
              <a:rPr lang="es-ES" dirty="0"/>
              <a:t> </a:t>
            </a:r>
            <a:r>
              <a:rPr lang="es-ES" dirty="0" err="1"/>
              <a:t>events</a:t>
            </a:r>
            <a:r>
              <a:rPr lang="es-ES" dirty="0"/>
              <a:t>:</a:t>
            </a:r>
          </a:p>
          <a:p>
            <a:pPr lvl="1"/>
            <a:r>
              <a:rPr lang="es-ES" dirty="0" err="1"/>
              <a:t>Concerning</a:t>
            </a:r>
            <a:r>
              <a:rPr lang="es-ES" dirty="0"/>
              <a:t> </a:t>
            </a:r>
            <a:r>
              <a:rPr lang="es-ES" dirty="0" err="1"/>
              <a:t>identification</a:t>
            </a:r>
            <a:r>
              <a:rPr lang="es-ES" dirty="0"/>
              <a:t> </a:t>
            </a:r>
            <a:r>
              <a:rPr lang="es-ES" dirty="0" err="1"/>
              <a:t>events</a:t>
            </a:r>
            <a:r>
              <a:rPr lang="es-ES" dirty="0"/>
              <a:t>:</a:t>
            </a:r>
          </a:p>
          <a:p>
            <a:pPr lvl="2"/>
            <a:r>
              <a:rPr lang="es-ES" dirty="0" err="1"/>
              <a:t>Petition</a:t>
            </a:r>
            <a:r>
              <a:rPr lang="es-ES" dirty="0"/>
              <a:t> </a:t>
            </a:r>
            <a:r>
              <a:rPr lang="es-ES" dirty="0" err="1"/>
              <a:t>type</a:t>
            </a:r>
            <a:r>
              <a:rPr lang="es-ES" dirty="0"/>
              <a:t> (</a:t>
            </a:r>
            <a:r>
              <a:rPr lang="es-ES" i="1" dirty="0" err="1"/>
              <a:t>eg</a:t>
            </a:r>
            <a:r>
              <a:rPr lang="es-ES" i="1" dirty="0"/>
              <a:t> </a:t>
            </a:r>
            <a:r>
              <a:rPr lang="es-ES" i="1" dirty="0" err="1"/>
              <a:t>preliminary</a:t>
            </a:r>
            <a:r>
              <a:rPr lang="es-ES" i="1" dirty="0"/>
              <a:t> </a:t>
            </a:r>
            <a:r>
              <a:rPr lang="es-ES" i="1" dirty="0" err="1"/>
              <a:t>ruling</a:t>
            </a:r>
            <a:r>
              <a:rPr lang="es-ES" i="1" dirty="0"/>
              <a:t>)</a:t>
            </a:r>
          </a:p>
          <a:p>
            <a:pPr lvl="2"/>
            <a:r>
              <a:rPr lang="es-ES" dirty="0" err="1"/>
              <a:t>Composition</a:t>
            </a:r>
            <a:r>
              <a:rPr lang="es-ES" dirty="0"/>
              <a:t> </a:t>
            </a:r>
            <a:r>
              <a:rPr lang="es-ES" dirty="0" err="1"/>
              <a:t>of</a:t>
            </a:r>
            <a:r>
              <a:rPr lang="es-ES" dirty="0"/>
              <a:t> </a:t>
            </a:r>
            <a:r>
              <a:rPr lang="es-ES" dirty="0" err="1"/>
              <a:t>the</a:t>
            </a:r>
            <a:r>
              <a:rPr lang="es-ES" dirty="0"/>
              <a:t> </a:t>
            </a:r>
            <a:r>
              <a:rPr lang="es-ES" dirty="0" err="1"/>
              <a:t>court</a:t>
            </a:r>
            <a:endParaRPr lang="es-ES" dirty="0"/>
          </a:p>
          <a:p>
            <a:pPr lvl="2"/>
            <a:r>
              <a:rPr lang="es-ES" dirty="0"/>
              <a:t>Date </a:t>
            </a:r>
            <a:r>
              <a:rPr lang="es-ES" dirty="0" err="1"/>
              <a:t>of</a:t>
            </a:r>
            <a:r>
              <a:rPr lang="es-ES" dirty="0"/>
              <a:t> </a:t>
            </a:r>
            <a:r>
              <a:rPr lang="es-ES" dirty="0" err="1"/>
              <a:t>the</a:t>
            </a:r>
            <a:r>
              <a:rPr lang="es-ES" dirty="0"/>
              <a:t> </a:t>
            </a:r>
            <a:r>
              <a:rPr lang="es-ES" dirty="0" err="1"/>
              <a:t>judgment</a:t>
            </a:r>
            <a:endParaRPr lang="es-ES" dirty="0"/>
          </a:p>
          <a:p>
            <a:pPr lvl="2"/>
            <a:r>
              <a:rPr lang="es-ES" dirty="0" err="1"/>
              <a:t>Parties</a:t>
            </a:r>
            <a:r>
              <a:rPr lang="es-ES" dirty="0"/>
              <a:t> </a:t>
            </a:r>
            <a:r>
              <a:rPr lang="es-ES" dirty="0" err="1"/>
              <a:t>involved</a:t>
            </a:r>
            <a:endParaRPr lang="es-ES" dirty="0"/>
          </a:p>
          <a:p>
            <a:pPr lvl="2"/>
            <a:r>
              <a:rPr lang="es-ES" dirty="0" err="1"/>
              <a:t>Topical</a:t>
            </a:r>
            <a:r>
              <a:rPr lang="es-ES" dirty="0"/>
              <a:t> </a:t>
            </a:r>
            <a:r>
              <a:rPr lang="es-ES" dirty="0" err="1"/>
              <a:t>content</a:t>
            </a:r>
            <a:r>
              <a:rPr lang="es-ES" dirty="0"/>
              <a:t> </a:t>
            </a:r>
            <a:r>
              <a:rPr lang="es-ES" dirty="0" err="1"/>
              <a:t>of</a:t>
            </a:r>
            <a:r>
              <a:rPr lang="es-ES" dirty="0"/>
              <a:t> </a:t>
            </a:r>
            <a:r>
              <a:rPr lang="es-ES" dirty="0" err="1"/>
              <a:t>the</a:t>
            </a:r>
            <a:r>
              <a:rPr lang="es-ES" dirty="0"/>
              <a:t> case</a:t>
            </a:r>
          </a:p>
          <a:p>
            <a:pPr lvl="2"/>
            <a:r>
              <a:rPr lang="es-ES" dirty="0" err="1"/>
              <a:t>Facts</a:t>
            </a:r>
            <a:endParaRPr lang="es-ES" dirty="0"/>
          </a:p>
          <a:p>
            <a:pPr lvl="1"/>
            <a:r>
              <a:rPr lang="es-ES" dirty="0" err="1"/>
              <a:t>Quoted</a:t>
            </a:r>
            <a:r>
              <a:rPr lang="es-ES" dirty="0"/>
              <a:t> case-</a:t>
            </a:r>
            <a:r>
              <a:rPr lang="es-ES" dirty="0" err="1"/>
              <a:t>law</a:t>
            </a:r>
            <a:r>
              <a:rPr lang="es-ES" dirty="0"/>
              <a:t>: </a:t>
            </a:r>
            <a:r>
              <a:rPr lang="es-ES" dirty="0" err="1"/>
              <a:t>courts</a:t>
            </a:r>
            <a:r>
              <a:rPr lang="es-ES" dirty="0"/>
              <a:t> </a:t>
            </a:r>
            <a:r>
              <a:rPr lang="es-ES" dirty="0" err="1"/>
              <a:t>attempt</a:t>
            </a:r>
            <a:r>
              <a:rPr lang="es-ES" dirty="0"/>
              <a:t> </a:t>
            </a:r>
            <a:r>
              <a:rPr lang="es-ES" dirty="0" err="1"/>
              <a:t>to</a:t>
            </a:r>
            <a:r>
              <a:rPr lang="es-ES" dirty="0"/>
              <a:t> </a:t>
            </a:r>
            <a:r>
              <a:rPr lang="es-ES" dirty="0" err="1"/>
              <a:t>ground</a:t>
            </a:r>
            <a:r>
              <a:rPr lang="es-ES" dirty="0"/>
              <a:t> </a:t>
            </a:r>
            <a:r>
              <a:rPr lang="es-ES" dirty="0" err="1"/>
              <a:t>the</a:t>
            </a:r>
            <a:r>
              <a:rPr lang="es-ES" dirty="0"/>
              <a:t> </a:t>
            </a:r>
            <a:r>
              <a:rPr lang="es-ES" dirty="0" err="1"/>
              <a:t>decision</a:t>
            </a:r>
            <a:r>
              <a:rPr lang="es-ES" dirty="0"/>
              <a:t> </a:t>
            </a:r>
            <a:r>
              <a:rPr lang="es-ES" dirty="0" err="1"/>
              <a:t>by</a:t>
            </a:r>
            <a:r>
              <a:rPr lang="es-ES" dirty="0"/>
              <a:t> </a:t>
            </a:r>
            <a:r>
              <a:rPr lang="es-ES" dirty="0" err="1"/>
              <a:t>reference</a:t>
            </a:r>
            <a:r>
              <a:rPr lang="es-ES" dirty="0"/>
              <a:t> </a:t>
            </a:r>
            <a:r>
              <a:rPr lang="es-ES" dirty="0" err="1"/>
              <a:t>to</a:t>
            </a:r>
            <a:r>
              <a:rPr lang="es-ES" dirty="0"/>
              <a:t> </a:t>
            </a:r>
            <a:r>
              <a:rPr lang="es-ES" dirty="0" err="1"/>
              <a:t>past</a:t>
            </a:r>
            <a:r>
              <a:rPr lang="es-ES" dirty="0"/>
              <a:t> case-</a:t>
            </a:r>
            <a:r>
              <a:rPr lang="es-ES" dirty="0" err="1"/>
              <a:t>law</a:t>
            </a:r>
            <a:r>
              <a:rPr lang="es-ES" dirty="0"/>
              <a:t>.</a:t>
            </a:r>
          </a:p>
          <a:p>
            <a:pPr lvl="1"/>
            <a:r>
              <a:rPr lang="es-ES" dirty="0" err="1"/>
              <a:t>Judgment</a:t>
            </a:r>
            <a:r>
              <a:rPr lang="es-ES" dirty="0"/>
              <a:t> </a:t>
            </a:r>
            <a:r>
              <a:rPr lang="es-ES" dirty="0" err="1"/>
              <a:t>delivery</a:t>
            </a:r>
            <a:r>
              <a:rPr lang="es-ES" dirty="0"/>
              <a:t>.</a:t>
            </a:r>
          </a:p>
        </p:txBody>
      </p:sp>
    </p:spTree>
    <p:extLst>
      <p:ext uri="{BB962C8B-B14F-4D97-AF65-F5344CB8AC3E}">
        <p14:creationId xmlns:p14="http://schemas.microsoft.com/office/powerpoint/2010/main" val="357235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Research</a:t>
            </a:r>
            <a:r>
              <a:rPr lang="es-ES" dirty="0"/>
              <a:t> </a:t>
            </a:r>
            <a:r>
              <a:rPr lang="es-ES" dirty="0" err="1"/>
              <a:t>questions</a:t>
            </a:r>
            <a:endParaRPr lang="es-ES" dirty="0"/>
          </a:p>
        </p:txBody>
      </p:sp>
      <p:sp>
        <p:nvSpPr>
          <p:cNvPr id="40" name="Content Placeholder 2"/>
          <p:cNvSpPr>
            <a:spLocks noGrp="1"/>
          </p:cNvSpPr>
          <p:nvPr>
            <p:ph idx="1"/>
          </p:nvPr>
        </p:nvSpPr>
        <p:spPr>
          <a:xfrm>
            <a:off x="533400" y="618979"/>
            <a:ext cx="8090554" cy="5934222"/>
          </a:xfrm>
        </p:spPr>
        <p:txBody>
          <a:bodyPr lIns="36000" rIns="36000"/>
          <a:lstStyle/>
          <a:p>
            <a:pPr marL="547687" indent="-457200">
              <a:lnSpc>
                <a:spcPct val="150000"/>
              </a:lnSpc>
            </a:pPr>
            <a:r>
              <a:rPr lang="en-US" dirty="0"/>
              <a:t>Open questions:</a:t>
            </a:r>
          </a:p>
          <a:p>
            <a:pPr marL="947737" lvl="1" indent="-457200">
              <a:lnSpc>
                <a:spcPct val="150000"/>
              </a:lnSpc>
              <a:buFont typeface="+mj-lt"/>
              <a:buAutoNum type="arabicPeriod"/>
            </a:pPr>
            <a:r>
              <a:rPr lang="en-US" dirty="0"/>
              <a:t>What is an event </a:t>
            </a:r>
            <a:r>
              <a:rPr lang="en-US" i="1" dirty="0"/>
              <a:t>in the legal domain</a:t>
            </a:r>
            <a:r>
              <a:rPr lang="en-US" dirty="0"/>
              <a:t>?</a:t>
            </a:r>
          </a:p>
          <a:p>
            <a:pPr marL="947737" lvl="1" indent="-457200">
              <a:lnSpc>
                <a:spcPct val="150000"/>
              </a:lnSpc>
              <a:buFont typeface="+mj-lt"/>
              <a:buAutoNum type="arabicPeriod"/>
            </a:pPr>
            <a:r>
              <a:rPr lang="en-US" sz="2000" dirty="0"/>
              <a:t>What is a relevant event in the legal domain? </a:t>
            </a:r>
          </a:p>
          <a:p>
            <a:pPr marL="1347787" lvl="2" indent="-457200">
              <a:lnSpc>
                <a:spcPct val="150000"/>
              </a:lnSpc>
              <a:buFont typeface="Arial" pitchFamily="34" charset="0"/>
              <a:buChar char="•"/>
            </a:pPr>
            <a:r>
              <a:rPr lang="en-US" dirty="0"/>
              <a:t>Within the same judgment/legislation/contractual clauses which are the most relevant events?</a:t>
            </a:r>
          </a:p>
          <a:p>
            <a:pPr marL="1347787" lvl="2" indent="-457200">
              <a:lnSpc>
                <a:spcPct val="150000"/>
              </a:lnSpc>
              <a:buFont typeface="Arial" pitchFamily="34" charset="0"/>
              <a:buChar char="•"/>
            </a:pPr>
            <a:r>
              <a:rPr lang="en-US" dirty="0"/>
              <a:t>What is the relevant information about them?</a:t>
            </a:r>
          </a:p>
          <a:p>
            <a:pPr marL="947737" lvl="1" indent="-457200">
              <a:lnSpc>
                <a:spcPct val="150000"/>
              </a:lnSpc>
              <a:buFont typeface="+mj-lt"/>
              <a:buAutoNum type="arabicPeriod"/>
            </a:pPr>
            <a:r>
              <a:rPr lang="en-US" dirty="0"/>
              <a:t>How do we measure it?</a:t>
            </a:r>
          </a:p>
          <a:p>
            <a:pPr marL="947737" lvl="1" indent="-457200">
              <a:lnSpc>
                <a:spcPct val="150000"/>
              </a:lnSpc>
              <a:buFont typeface="+mj-lt"/>
              <a:buAutoNum type="arabicPeriod"/>
            </a:pPr>
            <a:r>
              <a:rPr lang="en-US" dirty="0"/>
              <a:t>How do we annotate and represent them?</a:t>
            </a:r>
          </a:p>
          <a:p>
            <a:pPr marL="947737" lvl="1" indent="-457200">
              <a:lnSpc>
                <a:spcPct val="150000"/>
              </a:lnSpc>
              <a:buFont typeface="+mj-lt"/>
              <a:buAutoNum type="arabicPeriod"/>
            </a:pPr>
            <a:r>
              <a:rPr lang="en-US" dirty="0"/>
              <a:t>How to extract them?</a:t>
            </a:r>
            <a:endParaRPr lang="en-US" dirty="0">
              <a:solidFill>
                <a:srgbClr val="FF0000"/>
              </a:solidFill>
            </a:endParaRPr>
          </a:p>
          <a:p>
            <a:pPr marL="947737" lvl="1" indent="-457200">
              <a:lnSpc>
                <a:spcPct val="150000"/>
              </a:lnSpc>
              <a:buFont typeface="+mj-lt"/>
              <a:buAutoNum type="arabicPeriod"/>
            </a:pPr>
            <a:r>
              <a:rPr lang="en-US" dirty="0"/>
              <a:t>How do we evaluate?</a:t>
            </a:r>
          </a:p>
          <a:p>
            <a:pPr marL="947737" lvl="1" indent="-457200">
              <a:lnSpc>
                <a:spcPct val="150000"/>
              </a:lnSpc>
            </a:pPr>
            <a:endParaRPr lang="en-US" dirty="0"/>
          </a:p>
          <a:p>
            <a:pPr marL="947737" lvl="1" indent="-457200"/>
            <a:endParaRPr lang="en-US" dirty="0"/>
          </a:p>
          <a:p>
            <a:pPr marL="947737" lvl="1" indent="-457200"/>
            <a:endParaRPr lang="en-US" dirty="0"/>
          </a:p>
          <a:p>
            <a:pPr marL="947737" lvl="1" indent="-457200"/>
            <a:endParaRPr lang="en-US" dirty="0"/>
          </a:p>
          <a:p>
            <a:pPr marL="490537" lvl="1" indent="0">
              <a:buNone/>
            </a:pPr>
            <a:endParaRPr lang="en-US" dirty="0"/>
          </a:p>
          <a:p>
            <a:pPr marL="947737" lvl="1" indent="-457200"/>
            <a:endParaRPr lang="en-US" dirty="0"/>
          </a:p>
          <a:p>
            <a:pPr marL="947737" lvl="1" indent="-457200"/>
            <a:endParaRPr lang="en-US" dirty="0"/>
          </a:p>
          <a:p>
            <a:pPr marL="90487" indent="0">
              <a:buNone/>
            </a:pPr>
            <a:endParaRPr lang="en-US" sz="2800" dirty="0"/>
          </a:p>
          <a:p>
            <a:pPr marL="547687" indent="-457200"/>
            <a:endParaRPr lang="en-US" sz="2800" dirty="0"/>
          </a:p>
          <a:p>
            <a:pPr marL="90487" indent="0">
              <a:buNone/>
            </a:pPr>
            <a:endParaRPr lang="en-US" sz="2800" dirty="0"/>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4</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Tree>
    <p:extLst>
      <p:ext uri="{BB962C8B-B14F-4D97-AF65-F5344CB8AC3E}">
        <p14:creationId xmlns:p14="http://schemas.microsoft.com/office/powerpoint/2010/main" val="379112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1. What is an event </a:t>
            </a:r>
            <a:r>
              <a:rPr lang="en-US" i="1" dirty="0"/>
              <a:t>in the legal domain</a:t>
            </a:r>
            <a:r>
              <a:rPr lang="en-US" dirty="0"/>
              <a:t>?</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5</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143219" y="638978"/>
            <a:ext cx="8846545" cy="5967021"/>
          </a:xfrm>
        </p:spPr>
        <p:txBody>
          <a:bodyPr/>
          <a:lstStyle/>
          <a:p>
            <a:pPr marL="0" indent="0" algn="ctr">
              <a:spcBef>
                <a:spcPts val="0"/>
              </a:spcBef>
              <a:spcAft>
                <a:spcPts val="0"/>
              </a:spcAft>
              <a:buNone/>
            </a:pPr>
            <a:r>
              <a:rPr lang="en-US" sz="1800" dirty="0">
                <a:solidFill>
                  <a:srgbClr val="595959"/>
                </a:solidFill>
                <a:latin typeface="Arial" panose="020B0604020202020204" pitchFamily="34" charset="0"/>
              </a:rPr>
              <a:t>Article 8 </a:t>
            </a:r>
            <a:endParaRPr lang="en-US" sz="1800" dirty="0"/>
          </a:p>
          <a:p>
            <a:pPr marL="0" indent="0" algn="ctr">
              <a:spcBef>
                <a:spcPts val="0"/>
              </a:spcBef>
              <a:spcAft>
                <a:spcPts val="0"/>
              </a:spcAft>
              <a:buNone/>
            </a:pPr>
            <a:r>
              <a:rPr lang="en-US" sz="1800" dirty="0">
                <a:solidFill>
                  <a:srgbClr val="595959"/>
                </a:solidFill>
                <a:latin typeface="Arial" panose="020B0604020202020204" pitchFamily="34" charset="0"/>
              </a:rPr>
              <a:t>Duration of the subscription contract</a:t>
            </a:r>
            <a:endParaRPr lang="en-US" sz="1800" dirty="0"/>
          </a:p>
          <a:p>
            <a:pPr marL="0" indent="0" algn="just">
              <a:spcBef>
                <a:spcPts val="0"/>
              </a:spcBef>
              <a:spcAft>
                <a:spcPts val="0"/>
              </a:spcAft>
              <a:buNone/>
            </a:pPr>
            <a:r>
              <a:rPr lang="en-US" sz="1800" dirty="0">
                <a:solidFill>
                  <a:srgbClr val="595959"/>
                </a:solidFill>
                <a:latin typeface="Arial" panose="020B0604020202020204" pitchFamily="34" charset="0"/>
              </a:rPr>
              <a:t>The subscription contract is concluded for an indeterminate period with an initial period of one year. The duration of this initial period may however vary depending on the offer tariff chosen by the customer and included in the Orange tariff sheet </a:t>
            </a:r>
          </a:p>
          <a:p>
            <a:pPr marL="0" indent="0" algn="just">
              <a:spcBef>
                <a:spcPts val="0"/>
              </a:spcBef>
              <a:spcAft>
                <a:spcPts val="0"/>
              </a:spcAft>
              <a:buNone/>
            </a:pPr>
            <a:r>
              <a:rPr lang="en-US" sz="1200" dirty="0">
                <a:solidFill>
                  <a:srgbClr val="595959"/>
                </a:solidFill>
                <a:latin typeface="Arial" panose="020B0604020202020204" pitchFamily="34" charset="0"/>
              </a:rPr>
              <a:t>(Les Conditions </a:t>
            </a:r>
            <a:r>
              <a:rPr lang="en-US" sz="1200" dirty="0" err="1">
                <a:solidFill>
                  <a:srgbClr val="595959"/>
                </a:solidFill>
                <a:latin typeface="Arial" panose="020B0604020202020204" pitchFamily="34" charset="0"/>
              </a:rPr>
              <a:t>Générales</a:t>
            </a:r>
            <a:r>
              <a:rPr lang="en-US" sz="1200" dirty="0">
                <a:solidFill>
                  <a:srgbClr val="595959"/>
                </a:solidFill>
                <a:latin typeface="Arial" panose="020B0604020202020204" pitchFamily="34" charset="0"/>
              </a:rPr>
              <a:t> </a:t>
            </a:r>
            <a:r>
              <a:rPr lang="en-US" sz="1200" dirty="0" err="1">
                <a:solidFill>
                  <a:srgbClr val="595959"/>
                </a:solidFill>
                <a:latin typeface="Arial" panose="020B0604020202020204" pitchFamily="34" charset="0"/>
              </a:rPr>
              <a:t>d’Abonnement</a:t>
            </a:r>
            <a:r>
              <a:rPr lang="en-US" sz="1200" dirty="0">
                <a:solidFill>
                  <a:srgbClr val="595959"/>
                </a:solidFill>
                <a:latin typeface="Arial" panose="020B0604020202020204" pitchFamily="34" charset="0"/>
              </a:rPr>
              <a:t> à </a:t>
            </a:r>
            <a:r>
              <a:rPr lang="en-US" sz="1200" dirty="0" err="1">
                <a:solidFill>
                  <a:srgbClr val="595959"/>
                </a:solidFill>
                <a:latin typeface="Arial" panose="020B0604020202020204" pitchFamily="34" charset="0"/>
              </a:rPr>
              <a:t>l’offre</a:t>
            </a:r>
            <a:r>
              <a:rPr lang="en-US" sz="1200" dirty="0">
                <a:solidFill>
                  <a:srgbClr val="595959"/>
                </a:solidFill>
                <a:latin typeface="Arial" panose="020B0604020202020204" pitchFamily="34" charset="0"/>
              </a:rPr>
              <a:t> Orange)</a:t>
            </a:r>
            <a:endParaRPr lang="en-US" sz="1800" dirty="0"/>
          </a:p>
          <a:p>
            <a:pPr marL="0" indent="0" algn="just">
              <a:spcBef>
                <a:spcPts val="0"/>
              </a:spcBef>
              <a:spcAft>
                <a:spcPts val="0"/>
              </a:spcAft>
              <a:buNone/>
            </a:pPr>
            <a:endParaRPr lang="en-US" sz="1800" dirty="0">
              <a:solidFill>
                <a:srgbClr val="595959"/>
              </a:solidFill>
              <a:latin typeface="Arial" panose="020B0604020202020204" pitchFamily="34" charset="0"/>
            </a:endParaRPr>
          </a:p>
          <a:p>
            <a:pPr algn="ctr">
              <a:spcBef>
                <a:spcPts val="1800"/>
              </a:spcBef>
              <a:spcAft>
                <a:spcPts val="600"/>
              </a:spcAft>
              <a:buNone/>
            </a:pPr>
            <a:r>
              <a:rPr lang="en-US" sz="1800" i="1" dirty="0">
                <a:solidFill>
                  <a:srgbClr val="444444"/>
                </a:solidFill>
                <a:latin typeface="Arial"/>
              </a:rPr>
              <a:t>Article 34</a:t>
            </a:r>
            <a:endParaRPr lang="en-US" sz="1800" dirty="0"/>
          </a:p>
          <a:p>
            <a:pPr algn="ctr">
              <a:spcBef>
                <a:spcPts val="300"/>
              </a:spcBef>
              <a:spcAft>
                <a:spcPts val="600"/>
              </a:spcAft>
              <a:buNone/>
            </a:pPr>
            <a:r>
              <a:rPr lang="en-US" sz="1800" dirty="0">
                <a:solidFill>
                  <a:srgbClr val="444444"/>
                </a:solidFill>
                <a:latin typeface="Arial"/>
              </a:rPr>
              <a:t>Communication of a personal data breach to the data subject</a:t>
            </a:r>
          </a:p>
          <a:p>
            <a:pPr marL="0" indent="0" algn="just">
              <a:spcBef>
                <a:spcPts val="300"/>
              </a:spcBef>
              <a:spcAft>
                <a:spcPts val="600"/>
              </a:spcAft>
              <a:buAutoNum type="arabicPeriod"/>
            </a:pPr>
            <a:r>
              <a:rPr lang="en-US" sz="1800" dirty="0">
                <a:solidFill>
                  <a:srgbClr val="444444"/>
                </a:solidFill>
                <a:latin typeface="Arial"/>
              </a:rPr>
              <a:t>  When the personal data breach is likely to result in a high risk to the rights and freedoms of natural persons, the controller shall communicate the personal data breach to the data subject without undue delay. </a:t>
            </a:r>
            <a:r>
              <a:rPr lang="en-US" sz="1200" dirty="0">
                <a:solidFill>
                  <a:srgbClr val="444444"/>
                </a:solidFill>
                <a:latin typeface="Arial"/>
              </a:rPr>
              <a:t>(GDPR)</a:t>
            </a:r>
          </a:p>
          <a:p>
            <a:pPr algn="just">
              <a:spcBef>
                <a:spcPts val="300"/>
              </a:spcBef>
              <a:spcAft>
                <a:spcPts val="600"/>
              </a:spcAft>
              <a:buAutoNum type="arabicPeriod"/>
            </a:pPr>
            <a:endParaRPr lang="en-US" sz="1800" dirty="0">
              <a:solidFill>
                <a:srgbClr val="444444"/>
              </a:solidFill>
              <a:latin typeface="Arial"/>
            </a:endParaRPr>
          </a:p>
          <a:p>
            <a:pPr marL="0" indent="0" algn="just">
              <a:spcBef>
                <a:spcPts val="300"/>
              </a:spcBef>
              <a:spcAft>
                <a:spcPts val="600"/>
              </a:spcAft>
              <a:buNone/>
            </a:pPr>
            <a:r>
              <a:rPr lang="en-US" sz="1800" dirty="0"/>
              <a:t>14- On 5 March 2010, </a:t>
            </a:r>
            <a:r>
              <a:rPr lang="en-US" sz="1800" dirty="0" err="1"/>
              <a:t>Mr</a:t>
            </a:r>
            <a:r>
              <a:rPr lang="en-US" sz="1800" dirty="0"/>
              <a:t> </a:t>
            </a:r>
            <a:r>
              <a:rPr lang="en-US" sz="1800" dirty="0" err="1"/>
              <a:t>Costeja</a:t>
            </a:r>
            <a:r>
              <a:rPr lang="en-US" sz="1800" dirty="0"/>
              <a:t> </a:t>
            </a:r>
            <a:r>
              <a:rPr lang="en-US" sz="1800" dirty="0" err="1"/>
              <a:t>González</a:t>
            </a:r>
            <a:r>
              <a:rPr lang="en-US" sz="1800" dirty="0"/>
              <a:t>, a Spanish national resident in Spain, lodged with the AEPD a complaint against La </a:t>
            </a:r>
            <a:r>
              <a:rPr lang="en-US" sz="1800" dirty="0" err="1"/>
              <a:t>Vanguardia</a:t>
            </a:r>
            <a:r>
              <a:rPr lang="en-US" sz="1800" dirty="0"/>
              <a:t> </a:t>
            </a:r>
            <a:r>
              <a:rPr lang="en-US" sz="1800" dirty="0" err="1"/>
              <a:t>Ediciones</a:t>
            </a:r>
            <a:r>
              <a:rPr lang="en-US" sz="1800" dirty="0"/>
              <a:t> SL, which publishes a daily newspaper with a large circulation, in particular in Catalonia (Spain) (‘La </a:t>
            </a:r>
            <a:r>
              <a:rPr lang="en-US" sz="1800" dirty="0" err="1"/>
              <a:t>Vanguardia</a:t>
            </a:r>
            <a:r>
              <a:rPr lang="en-US" sz="1800" dirty="0"/>
              <a:t>’), and against Google Spain and Google Inc. The complaint was based on the fact (…)  </a:t>
            </a:r>
            <a:r>
              <a:rPr lang="en-US" sz="1200" dirty="0"/>
              <a:t>(ECJ)</a:t>
            </a:r>
          </a:p>
          <a:p>
            <a:pPr>
              <a:buNone/>
            </a:pPr>
            <a:r>
              <a:rPr lang="en-US" sz="1800" dirty="0"/>
              <a:t/>
            </a:r>
            <a:br>
              <a:rPr lang="en-US" sz="1800" dirty="0"/>
            </a:br>
            <a:r>
              <a:rPr lang="en-US" sz="1800" dirty="0"/>
              <a:t/>
            </a:r>
            <a:br>
              <a:rPr lang="en-US" sz="1800" dirty="0"/>
            </a:br>
            <a:r>
              <a:rPr lang="en-US" dirty="0"/>
              <a:t/>
            </a:r>
            <a:br>
              <a:rPr lang="en-US" dirty="0"/>
            </a:br>
            <a:endParaRPr lang="es-ES" dirty="0"/>
          </a:p>
        </p:txBody>
      </p:sp>
    </p:spTree>
    <p:extLst>
      <p:ext uri="{BB962C8B-B14F-4D97-AF65-F5344CB8AC3E}">
        <p14:creationId xmlns:p14="http://schemas.microsoft.com/office/powerpoint/2010/main" val="378367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1. What is an event </a:t>
            </a:r>
            <a:r>
              <a:rPr lang="en-US" i="1" dirty="0"/>
              <a:t>in the legal domain</a:t>
            </a:r>
            <a:r>
              <a:rPr lang="en-US" dirty="0"/>
              <a:t>?</a:t>
            </a:r>
          </a:p>
        </p:txBody>
      </p:sp>
      <p:sp>
        <p:nvSpPr>
          <p:cNvPr id="4" name="Marcador de Posição do Número do Diapositivo 3"/>
          <p:cNvSpPr>
            <a:spLocks noGrp="1"/>
          </p:cNvSpPr>
          <p:nvPr>
            <p:ph type="sldNum" sz="quarter" idx="10"/>
          </p:nvPr>
        </p:nvSpPr>
        <p:spPr/>
        <p:txBody>
          <a:bodyPr/>
          <a:lstStyle/>
          <a:p>
            <a:pPr>
              <a:defRPr/>
            </a:pPr>
            <a:fld id="{F0C21DF7-DDCE-4507-AA6C-DD3DE7251441}" type="slidenum">
              <a:rPr lang="es-ES" smtClean="0"/>
              <a:pPr>
                <a:defRPr/>
              </a:pPr>
              <a:t>6</a:t>
            </a:fld>
            <a:endParaRPr lang="es-ES"/>
          </a:p>
        </p:txBody>
      </p:sp>
      <p:pic>
        <p:nvPicPr>
          <p:cNvPr id="5" name="Picture 2" descr="C:\Users\Utilizador\Desktop\Imagem1.png"/>
          <p:cNvPicPr>
            <a:picLocks noChangeAspect="1" noChangeArrowheads="1"/>
          </p:cNvPicPr>
          <p:nvPr/>
        </p:nvPicPr>
        <p:blipFill>
          <a:blip r:embed="rId2"/>
          <a:srcRect/>
          <a:stretch>
            <a:fillRect/>
          </a:stretch>
        </p:blipFill>
        <p:spPr bwMode="auto">
          <a:xfrm>
            <a:off x="394354" y="870074"/>
            <a:ext cx="8318087" cy="1798637"/>
          </a:xfrm>
          <a:prstGeom prst="rect">
            <a:avLst/>
          </a:prstGeom>
          <a:noFill/>
        </p:spPr>
      </p:pic>
      <p:pic>
        <p:nvPicPr>
          <p:cNvPr id="6" name="Picture 2" descr="C:\Users\Utilizador\Desktop\Imagem2.png"/>
          <p:cNvPicPr>
            <a:picLocks noChangeAspect="1" noChangeArrowheads="1"/>
          </p:cNvPicPr>
          <p:nvPr/>
        </p:nvPicPr>
        <p:blipFill>
          <a:blip r:embed="rId3"/>
          <a:srcRect/>
          <a:stretch>
            <a:fillRect/>
          </a:stretch>
        </p:blipFill>
        <p:spPr bwMode="auto">
          <a:xfrm>
            <a:off x="394354" y="2886051"/>
            <a:ext cx="8318087" cy="1755775"/>
          </a:xfrm>
          <a:prstGeom prst="rect">
            <a:avLst/>
          </a:prstGeom>
          <a:noFill/>
        </p:spPr>
      </p:pic>
      <p:pic>
        <p:nvPicPr>
          <p:cNvPr id="7" name="Picture 2" descr="C:\Users\Utilizador\Desktop\Imagem3.png"/>
          <p:cNvPicPr>
            <a:picLocks noChangeAspect="1" noChangeArrowheads="1"/>
          </p:cNvPicPr>
          <p:nvPr/>
        </p:nvPicPr>
        <p:blipFill>
          <a:blip r:embed="rId4"/>
          <a:srcRect/>
          <a:stretch>
            <a:fillRect/>
          </a:stretch>
        </p:blipFill>
        <p:spPr bwMode="auto">
          <a:xfrm>
            <a:off x="394354" y="4899120"/>
            <a:ext cx="8318088" cy="1524000"/>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2. Which events are relevant?</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448235" y="720969"/>
            <a:ext cx="8619565" cy="5603631"/>
          </a:xfrm>
        </p:spPr>
        <p:txBody>
          <a:bodyPr/>
          <a:lstStyle/>
          <a:p>
            <a:r>
              <a:rPr lang="es-ES" dirty="0" err="1"/>
              <a:t>Experiment</a:t>
            </a:r>
            <a:r>
              <a:rPr lang="es-ES" dirty="0"/>
              <a:t> idea:</a:t>
            </a:r>
          </a:p>
          <a:p>
            <a:pPr lvl="1"/>
            <a:r>
              <a:rPr lang="es-ES" dirty="0" err="1"/>
              <a:t>Take</a:t>
            </a:r>
            <a:r>
              <a:rPr lang="es-ES" dirty="0"/>
              <a:t> a </a:t>
            </a:r>
            <a:r>
              <a:rPr lang="es-ES" dirty="0" err="1"/>
              <a:t>good</a:t>
            </a:r>
            <a:r>
              <a:rPr lang="es-ES" dirty="0"/>
              <a:t> </a:t>
            </a:r>
            <a:r>
              <a:rPr lang="es-ES" dirty="0" err="1"/>
              <a:t>state</a:t>
            </a:r>
            <a:r>
              <a:rPr lang="es-ES" dirty="0"/>
              <a:t> </a:t>
            </a:r>
            <a:r>
              <a:rPr lang="es-ES" dirty="0" err="1"/>
              <a:t>of</a:t>
            </a:r>
            <a:r>
              <a:rPr lang="es-ES" dirty="0"/>
              <a:t> </a:t>
            </a:r>
            <a:r>
              <a:rPr lang="es-ES" dirty="0" err="1"/>
              <a:t>the</a:t>
            </a:r>
            <a:r>
              <a:rPr lang="es-ES" dirty="0"/>
              <a:t> art temporal </a:t>
            </a:r>
            <a:r>
              <a:rPr lang="es-ES" dirty="0" err="1"/>
              <a:t>tagger</a:t>
            </a:r>
            <a:endParaRPr lang="es-ES" dirty="0"/>
          </a:p>
          <a:p>
            <a:pPr lvl="2"/>
            <a:r>
              <a:rPr lang="es-ES" dirty="0"/>
              <a:t>TARSQI: </a:t>
            </a:r>
            <a:r>
              <a:rPr lang="es-ES" dirty="0" err="1"/>
              <a:t>the</a:t>
            </a:r>
            <a:r>
              <a:rPr lang="es-ES" dirty="0"/>
              <a:t> </a:t>
            </a:r>
            <a:r>
              <a:rPr lang="es-ES" dirty="0" err="1"/>
              <a:t>tool</a:t>
            </a:r>
            <a:r>
              <a:rPr lang="es-ES" dirty="0"/>
              <a:t> </a:t>
            </a:r>
            <a:r>
              <a:rPr lang="es-ES" dirty="0" err="1"/>
              <a:t>developed</a:t>
            </a:r>
            <a:r>
              <a:rPr lang="es-ES" dirty="0"/>
              <a:t> </a:t>
            </a:r>
            <a:r>
              <a:rPr lang="es-ES" dirty="0" err="1"/>
              <a:t>by</a:t>
            </a:r>
            <a:r>
              <a:rPr lang="es-ES" dirty="0"/>
              <a:t> </a:t>
            </a:r>
            <a:r>
              <a:rPr lang="es-ES" dirty="0" err="1"/>
              <a:t>the</a:t>
            </a:r>
            <a:r>
              <a:rPr lang="es-ES" dirty="0"/>
              <a:t> </a:t>
            </a:r>
            <a:r>
              <a:rPr lang="es-ES" dirty="0" err="1"/>
              <a:t>team</a:t>
            </a:r>
            <a:r>
              <a:rPr lang="es-ES" dirty="0"/>
              <a:t> </a:t>
            </a:r>
            <a:r>
              <a:rPr lang="es-ES" dirty="0" err="1"/>
              <a:t>that</a:t>
            </a:r>
            <a:r>
              <a:rPr lang="es-ES" dirty="0"/>
              <a:t> </a:t>
            </a:r>
            <a:r>
              <a:rPr lang="es-ES" dirty="0" err="1"/>
              <a:t>created</a:t>
            </a:r>
            <a:r>
              <a:rPr lang="es-ES" dirty="0"/>
              <a:t> </a:t>
            </a:r>
            <a:r>
              <a:rPr lang="es-ES" dirty="0" err="1"/>
              <a:t>the</a:t>
            </a:r>
            <a:r>
              <a:rPr lang="es-ES" dirty="0"/>
              <a:t> </a:t>
            </a:r>
            <a:r>
              <a:rPr lang="es-ES" dirty="0" err="1"/>
              <a:t>TimeML</a:t>
            </a:r>
            <a:r>
              <a:rPr lang="es-ES" dirty="0"/>
              <a:t> standard (</a:t>
            </a:r>
            <a:r>
              <a:rPr lang="es-ES" dirty="0" err="1"/>
              <a:t>Pustejovsky</a:t>
            </a:r>
            <a:r>
              <a:rPr lang="es-ES" dirty="0"/>
              <a:t> &amp; </a:t>
            </a:r>
            <a:r>
              <a:rPr lang="es-ES" dirty="0" err="1"/>
              <a:t>co</a:t>
            </a:r>
            <a:r>
              <a:rPr lang="es-ES" dirty="0"/>
              <a:t>)</a:t>
            </a:r>
          </a:p>
          <a:p>
            <a:pPr lvl="1"/>
            <a:r>
              <a:rPr lang="es-ES" dirty="0" err="1"/>
              <a:t>Take</a:t>
            </a:r>
            <a:r>
              <a:rPr lang="es-ES" dirty="0"/>
              <a:t> a corpus </a:t>
            </a:r>
            <a:r>
              <a:rPr lang="es-ES" dirty="0" err="1"/>
              <a:t>on</a:t>
            </a:r>
            <a:r>
              <a:rPr lang="es-ES" dirty="0"/>
              <a:t> legal </a:t>
            </a:r>
            <a:r>
              <a:rPr lang="es-ES" dirty="0" err="1"/>
              <a:t>documents</a:t>
            </a:r>
            <a:r>
              <a:rPr lang="es-ES" dirty="0"/>
              <a:t> (ACQUIS)</a:t>
            </a:r>
          </a:p>
          <a:p>
            <a:pPr lvl="1"/>
            <a:r>
              <a:rPr lang="es-ES" dirty="0" err="1"/>
              <a:t>Annotate</a:t>
            </a:r>
            <a:r>
              <a:rPr lang="es-ES" dirty="0"/>
              <a:t>!</a:t>
            </a:r>
          </a:p>
          <a:p>
            <a:pPr lvl="1"/>
            <a:endParaRPr lang="es-ES" dirty="0"/>
          </a:p>
          <a:p>
            <a:r>
              <a:rPr lang="es-ES" dirty="0"/>
              <a:t>70 </a:t>
            </a:r>
            <a:r>
              <a:rPr lang="es-ES" dirty="0" err="1"/>
              <a:t>docs</a:t>
            </a:r>
            <a:r>
              <a:rPr lang="es-ES" dirty="0"/>
              <a:t> (</a:t>
            </a:r>
            <a:r>
              <a:rPr lang="es-ES" dirty="0" err="1"/>
              <a:t>because</a:t>
            </a:r>
            <a:r>
              <a:rPr lang="es-ES" dirty="0"/>
              <a:t> </a:t>
            </a:r>
            <a:r>
              <a:rPr lang="es-ES" dirty="0" err="1"/>
              <a:t>it</a:t>
            </a:r>
            <a:r>
              <a:rPr lang="es-ES" dirty="0"/>
              <a:t> </a:t>
            </a:r>
            <a:r>
              <a:rPr lang="es-ES" dirty="0" err="1"/>
              <a:t>is</a:t>
            </a:r>
            <a:r>
              <a:rPr lang="es-ES" dirty="0"/>
              <a:t> so </a:t>
            </a:r>
            <a:r>
              <a:rPr lang="es-ES" dirty="0" err="1"/>
              <a:t>slow</a:t>
            </a:r>
            <a:r>
              <a:rPr lang="es-ES" dirty="0"/>
              <a:t>)</a:t>
            </a:r>
          </a:p>
          <a:p>
            <a:r>
              <a:rPr lang="es-ES" dirty="0"/>
              <a:t>I </a:t>
            </a:r>
            <a:r>
              <a:rPr lang="es-ES" dirty="0" err="1"/>
              <a:t>just</a:t>
            </a:r>
            <a:r>
              <a:rPr lang="es-ES" dirty="0"/>
              <a:t> </a:t>
            </a:r>
            <a:r>
              <a:rPr lang="es-ES" dirty="0" err="1"/>
              <a:t>let</a:t>
            </a:r>
            <a:r>
              <a:rPr lang="es-ES" dirty="0"/>
              <a:t> </a:t>
            </a:r>
            <a:r>
              <a:rPr lang="es-ES" dirty="0" err="1"/>
              <a:t>it</a:t>
            </a:r>
            <a:r>
              <a:rPr lang="es-ES" dirty="0"/>
              <a:t> </a:t>
            </a:r>
            <a:r>
              <a:rPr lang="es-ES" dirty="0" err="1"/>
              <a:t>annotate</a:t>
            </a:r>
            <a:r>
              <a:rPr lang="es-ES" dirty="0"/>
              <a:t> (</a:t>
            </a:r>
            <a:r>
              <a:rPr lang="es-ES" dirty="0" err="1"/>
              <a:t>remotely</a:t>
            </a:r>
            <a:r>
              <a:rPr lang="es-ES" dirty="0"/>
              <a:t>, </a:t>
            </a:r>
            <a:r>
              <a:rPr lang="es-ES" dirty="0" err="1"/>
              <a:t>on</a:t>
            </a:r>
            <a:r>
              <a:rPr lang="es-ES" dirty="0"/>
              <a:t> Christmas)</a:t>
            </a:r>
          </a:p>
          <a:p>
            <a:r>
              <a:rPr lang="es-ES" dirty="0"/>
              <a:t>2 </a:t>
            </a:r>
            <a:r>
              <a:rPr lang="es-ES" dirty="0" err="1"/>
              <a:t>days</a:t>
            </a:r>
            <a:r>
              <a:rPr lang="es-ES" dirty="0"/>
              <a:t> </a:t>
            </a:r>
            <a:r>
              <a:rPr lang="es-ES" dirty="0" err="1"/>
              <a:t>later</a:t>
            </a:r>
            <a:r>
              <a:rPr lang="es-ES" dirty="0"/>
              <a:t>, </a:t>
            </a:r>
            <a:r>
              <a:rPr lang="es-ES" dirty="0" err="1"/>
              <a:t>it</a:t>
            </a:r>
            <a:r>
              <a:rPr lang="es-ES" dirty="0"/>
              <a:t> </a:t>
            </a:r>
            <a:r>
              <a:rPr lang="es-ES" dirty="0" err="1"/>
              <a:t>was</a:t>
            </a:r>
            <a:r>
              <a:rPr lang="es-ES" dirty="0"/>
              <a:t> </a:t>
            </a:r>
            <a:r>
              <a:rPr lang="es-ES" dirty="0" err="1"/>
              <a:t>blocked</a:t>
            </a:r>
            <a:r>
              <a:rPr lang="es-ES" dirty="0"/>
              <a:t>. </a:t>
            </a:r>
            <a:r>
              <a:rPr lang="es-ES" dirty="0" err="1"/>
              <a:t>Not</a:t>
            </a:r>
            <a:r>
              <a:rPr lang="es-ES" dirty="0"/>
              <a:t> </a:t>
            </a:r>
            <a:r>
              <a:rPr lang="es-ES" dirty="0" err="1"/>
              <a:t>enough</a:t>
            </a:r>
            <a:r>
              <a:rPr lang="es-ES" dirty="0"/>
              <a:t> </a:t>
            </a:r>
            <a:r>
              <a:rPr lang="es-ES" dirty="0" err="1"/>
              <a:t>memory</a:t>
            </a:r>
            <a:r>
              <a:rPr lang="es-ES" dirty="0"/>
              <a:t> I </a:t>
            </a:r>
            <a:r>
              <a:rPr lang="es-ES" dirty="0" err="1"/>
              <a:t>guess</a:t>
            </a:r>
            <a:r>
              <a:rPr lang="es-ES" dirty="0"/>
              <a:t>.</a:t>
            </a:r>
          </a:p>
          <a:p>
            <a:r>
              <a:rPr lang="es-ES" dirty="0" err="1"/>
              <a:t>Checked</a:t>
            </a:r>
            <a:r>
              <a:rPr lang="es-ES" dirty="0"/>
              <a:t> </a:t>
            </a:r>
            <a:r>
              <a:rPr lang="es-ES" dirty="0" err="1"/>
              <a:t>annotations</a:t>
            </a:r>
            <a:r>
              <a:rPr lang="es-ES" dirty="0"/>
              <a:t>.</a:t>
            </a:r>
          </a:p>
          <a:p>
            <a:r>
              <a:rPr lang="es-ES" dirty="0" err="1"/>
              <a:t>Around</a:t>
            </a:r>
            <a:r>
              <a:rPr lang="es-ES" dirty="0"/>
              <a:t> 1500 </a:t>
            </a:r>
            <a:r>
              <a:rPr lang="es-ES" dirty="0" err="1"/>
              <a:t>events</a:t>
            </a:r>
            <a:r>
              <a:rPr lang="es-ES" dirty="0"/>
              <a:t> per </a:t>
            </a:r>
            <a:r>
              <a:rPr lang="es-ES" dirty="0" err="1"/>
              <a:t>doc</a:t>
            </a:r>
            <a:r>
              <a:rPr lang="es-ES" dirty="0"/>
              <a:t>!</a:t>
            </a:r>
          </a:p>
          <a:p>
            <a:pPr lvl="1"/>
            <a:endParaRPr lang="es-ES" dirty="0"/>
          </a:p>
        </p:txBody>
      </p:sp>
    </p:spTree>
    <p:extLst>
      <p:ext uri="{BB962C8B-B14F-4D97-AF65-F5344CB8AC3E}">
        <p14:creationId xmlns:p14="http://schemas.microsoft.com/office/powerpoint/2010/main" val="191972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2. What is relevant to an legal event? </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8</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grpSp>
        <p:nvGrpSpPr>
          <p:cNvPr id="35" name="Google Shape;72;p16">
            <a:extLst>
              <a:ext uri="{FF2B5EF4-FFF2-40B4-BE49-F238E27FC236}">
                <a16:creationId xmlns:a16="http://schemas.microsoft.com/office/drawing/2014/main" xmlns="" id="{0B03C77C-7766-4717-AB4D-57989BEE7EDB}"/>
              </a:ext>
            </a:extLst>
          </p:cNvPr>
          <p:cNvGrpSpPr/>
          <p:nvPr/>
        </p:nvGrpSpPr>
        <p:grpSpPr>
          <a:xfrm>
            <a:off x="658798" y="1544412"/>
            <a:ext cx="7990449" cy="3829171"/>
            <a:chOff x="1439075" y="1562225"/>
            <a:chExt cx="5441600" cy="2409425"/>
          </a:xfrm>
        </p:grpSpPr>
        <p:sp>
          <p:nvSpPr>
            <p:cNvPr id="36" name="Google Shape;73;p16">
              <a:extLst>
                <a:ext uri="{FF2B5EF4-FFF2-40B4-BE49-F238E27FC236}">
                  <a16:creationId xmlns:a16="http://schemas.microsoft.com/office/drawing/2014/main" xmlns="" id="{9874292F-64E9-4010-A858-27BAADE63C74}"/>
                </a:ext>
              </a:extLst>
            </p:cNvPr>
            <p:cNvSpPr/>
            <p:nvPr/>
          </p:nvSpPr>
          <p:spPr>
            <a:xfrm>
              <a:off x="3057375" y="2484275"/>
              <a:ext cx="2445600" cy="498000"/>
            </a:xfrm>
            <a:prstGeom prst="rect">
              <a:avLst/>
            </a:prstGeom>
            <a:solidFill>
              <a:srgbClr val="6FA8D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cs typeface="Arial"/>
                  <a:sym typeface="Arial"/>
                </a:rPr>
                <a:t>What is a relevant </a:t>
              </a:r>
              <a:endParaRPr kumimoji="0" sz="1400" b="1" i="0" u="none" strike="noStrike" kern="0" cap="none" spc="0" normalizeH="0" baseline="0" noProof="0" dirty="0">
                <a:ln>
                  <a:noFill/>
                </a:ln>
                <a:solidFill>
                  <a:srgbClr val="000000"/>
                </a:solidFill>
                <a:effectLst/>
                <a:uLnTx/>
                <a:uFillTx/>
                <a:cs typeface="Arial"/>
                <a:sym typeface="Arial"/>
              </a:endParaRPr>
            </a:p>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000000"/>
                  </a:solidFill>
                  <a:effectLst/>
                  <a:uLnTx/>
                  <a:uFillTx/>
                  <a:cs typeface="Arial"/>
                  <a:sym typeface="Arial"/>
                </a:rPr>
                <a:t>legal event?</a:t>
              </a:r>
              <a:endParaRPr kumimoji="0" sz="1400" b="1" i="0" u="none" strike="noStrike" kern="0" cap="none" spc="0" normalizeH="0" baseline="0" noProof="0" dirty="0">
                <a:ln>
                  <a:noFill/>
                </a:ln>
                <a:solidFill>
                  <a:srgbClr val="000000"/>
                </a:solidFill>
                <a:effectLst/>
                <a:uLnTx/>
                <a:uFillTx/>
                <a:cs typeface="Arial"/>
                <a:sym typeface="Arial"/>
              </a:endParaRPr>
            </a:p>
          </p:txBody>
        </p:sp>
        <p:sp>
          <p:nvSpPr>
            <p:cNvPr id="37" name="Google Shape;74;p16">
              <a:extLst>
                <a:ext uri="{FF2B5EF4-FFF2-40B4-BE49-F238E27FC236}">
                  <a16:creationId xmlns:a16="http://schemas.microsoft.com/office/drawing/2014/main" xmlns="" id="{06212113-D063-4885-9037-A46108A7E0F5}"/>
                </a:ext>
              </a:extLst>
            </p:cNvPr>
            <p:cNvSpPr/>
            <p:nvPr/>
          </p:nvSpPr>
          <p:spPr>
            <a:xfrm>
              <a:off x="4756325" y="1599500"/>
              <a:ext cx="7062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Claim</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38" name="Google Shape;75;p16">
              <a:extLst>
                <a:ext uri="{FF2B5EF4-FFF2-40B4-BE49-F238E27FC236}">
                  <a16:creationId xmlns:a16="http://schemas.microsoft.com/office/drawing/2014/main" xmlns="" id="{31D9D42D-8782-4461-9E3F-F8D1765CB8F1}"/>
                </a:ext>
              </a:extLst>
            </p:cNvPr>
            <p:cNvSpPr/>
            <p:nvPr/>
          </p:nvSpPr>
          <p:spPr>
            <a:xfrm>
              <a:off x="3250625" y="1577900"/>
              <a:ext cx="1388100" cy="3462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Time and Date </a:t>
              </a: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39" name="Google Shape;76;p16">
              <a:extLst>
                <a:ext uri="{FF2B5EF4-FFF2-40B4-BE49-F238E27FC236}">
                  <a16:creationId xmlns:a16="http://schemas.microsoft.com/office/drawing/2014/main" xmlns="" id="{F9B1D44F-91A0-4C3A-98FA-BBC411AF44C9}"/>
                </a:ext>
              </a:extLst>
            </p:cNvPr>
            <p:cNvCxnSpPr/>
            <p:nvPr/>
          </p:nvCxnSpPr>
          <p:spPr>
            <a:xfrm rot="5400000" flipH="1">
              <a:off x="2941438" y="2062963"/>
              <a:ext cx="610500" cy="334200"/>
            </a:xfrm>
            <a:prstGeom prst="bentConnector3">
              <a:avLst>
                <a:gd name="adj1" fmla="val 50000"/>
              </a:avLst>
            </a:prstGeom>
            <a:noFill/>
            <a:ln w="19050" cap="flat" cmpd="sng">
              <a:solidFill>
                <a:srgbClr val="FF0000"/>
              </a:solidFill>
              <a:prstDash val="dot"/>
              <a:round/>
              <a:headEnd type="oval" w="med" len="med"/>
              <a:tailEnd type="triangle" w="med" len="med"/>
            </a:ln>
          </p:spPr>
        </p:cxnSp>
        <p:cxnSp>
          <p:nvCxnSpPr>
            <p:cNvPr id="40" name="Google Shape;77;p16">
              <a:extLst>
                <a:ext uri="{FF2B5EF4-FFF2-40B4-BE49-F238E27FC236}">
                  <a16:creationId xmlns:a16="http://schemas.microsoft.com/office/drawing/2014/main" xmlns="" id="{E125E8EF-DCA8-4EC0-B51A-0E87DDB79213}"/>
                </a:ext>
              </a:extLst>
            </p:cNvPr>
            <p:cNvCxnSpPr/>
            <p:nvPr/>
          </p:nvCxnSpPr>
          <p:spPr>
            <a:xfrm rot="-5400000">
              <a:off x="4623638" y="2165825"/>
              <a:ext cx="631200" cy="39600"/>
            </a:xfrm>
            <a:prstGeom prst="bentConnector3">
              <a:avLst>
                <a:gd name="adj1" fmla="val 50000"/>
              </a:avLst>
            </a:prstGeom>
            <a:noFill/>
            <a:ln w="19050" cap="flat" cmpd="sng">
              <a:solidFill>
                <a:srgbClr val="FF0000"/>
              </a:solidFill>
              <a:prstDash val="dot"/>
              <a:round/>
              <a:headEnd type="oval" w="med" len="med"/>
              <a:tailEnd type="triangle" w="med" len="med"/>
            </a:ln>
          </p:spPr>
        </p:cxnSp>
        <p:sp>
          <p:nvSpPr>
            <p:cNvPr id="41" name="Google Shape;78;p16">
              <a:extLst>
                <a:ext uri="{FF2B5EF4-FFF2-40B4-BE49-F238E27FC236}">
                  <a16:creationId xmlns:a16="http://schemas.microsoft.com/office/drawing/2014/main" xmlns="" id="{C3A885D6-8AC9-47DE-A29D-D3FF3D25B99B}"/>
                </a:ext>
              </a:extLst>
            </p:cNvPr>
            <p:cNvSpPr/>
            <p:nvPr/>
          </p:nvSpPr>
          <p:spPr>
            <a:xfrm>
              <a:off x="2359100" y="3508525"/>
              <a:ext cx="1164900" cy="42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Judicial procedure</a:t>
              </a: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42" name="Google Shape;79;p16">
              <a:extLst>
                <a:ext uri="{FF2B5EF4-FFF2-40B4-BE49-F238E27FC236}">
                  <a16:creationId xmlns:a16="http://schemas.microsoft.com/office/drawing/2014/main" xmlns="" id="{CCE626F9-C563-42A1-8844-957FE7D6C2C7}"/>
                </a:ext>
              </a:extLst>
            </p:cNvPr>
            <p:cNvCxnSpPr/>
            <p:nvPr/>
          </p:nvCxnSpPr>
          <p:spPr>
            <a:xfrm rot="5400000">
              <a:off x="3240000" y="3111875"/>
              <a:ext cx="502800" cy="267300"/>
            </a:xfrm>
            <a:prstGeom prst="bentConnector3">
              <a:avLst>
                <a:gd name="adj1" fmla="val 50000"/>
              </a:avLst>
            </a:prstGeom>
            <a:noFill/>
            <a:ln w="19050" cap="flat" cmpd="sng">
              <a:solidFill>
                <a:srgbClr val="FF0000"/>
              </a:solidFill>
              <a:prstDash val="dot"/>
              <a:round/>
              <a:headEnd type="oval" w="med" len="med"/>
              <a:tailEnd type="triangle" w="med" len="med"/>
            </a:ln>
          </p:spPr>
        </p:cxnSp>
        <p:sp>
          <p:nvSpPr>
            <p:cNvPr id="43" name="Google Shape;80;p16">
              <a:extLst>
                <a:ext uri="{FF2B5EF4-FFF2-40B4-BE49-F238E27FC236}">
                  <a16:creationId xmlns:a16="http://schemas.microsoft.com/office/drawing/2014/main" xmlns="" id="{669F761D-F361-462F-ADA4-91DE628B0E19}"/>
                </a:ext>
              </a:extLst>
            </p:cNvPr>
            <p:cNvSpPr/>
            <p:nvPr/>
          </p:nvSpPr>
          <p:spPr>
            <a:xfrm>
              <a:off x="5828275" y="2575013"/>
              <a:ext cx="8586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Contract </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4" name="Google Shape;81;p16">
              <a:extLst>
                <a:ext uri="{FF2B5EF4-FFF2-40B4-BE49-F238E27FC236}">
                  <a16:creationId xmlns:a16="http://schemas.microsoft.com/office/drawing/2014/main" xmlns="" id="{EBE1B3A7-587F-4884-8A7A-E08D013000AB}"/>
                </a:ext>
              </a:extLst>
            </p:cNvPr>
            <p:cNvSpPr/>
            <p:nvPr/>
          </p:nvSpPr>
          <p:spPr>
            <a:xfrm>
              <a:off x="5277900" y="3454025"/>
              <a:ext cx="1388100" cy="42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dirty="0">
                  <a:ln>
                    <a:noFill/>
                  </a:ln>
                  <a:solidFill>
                    <a:srgbClr val="000000"/>
                  </a:solidFill>
                  <a:effectLst/>
                  <a:uLnTx/>
                  <a:uFillTx/>
                  <a:cs typeface="Arial"/>
                  <a:sym typeface="Arial"/>
                </a:rPr>
                <a:t>Legal Definition</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5" name="Google Shape;82;p16">
              <a:extLst>
                <a:ext uri="{FF2B5EF4-FFF2-40B4-BE49-F238E27FC236}">
                  <a16:creationId xmlns:a16="http://schemas.microsoft.com/office/drawing/2014/main" xmlns="" id="{5B36895F-BCB9-4400-8F2A-61AD6F992A92}"/>
                </a:ext>
              </a:extLst>
            </p:cNvPr>
            <p:cNvSpPr/>
            <p:nvPr/>
          </p:nvSpPr>
          <p:spPr>
            <a:xfrm>
              <a:off x="1720325" y="3005725"/>
              <a:ext cx="1164900" cy="42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Citations of case law</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6" name="Google Shape;83;p16">
              <a:extLst>
                <a:ext uri="{FF2B5EF4-FFF2-40B4-BE49-F238E27FC236}">
                  <a16:creationId xmlns:a16="http://schemas.microsoft.com/office/drawing/2014/main" xmlns="" id="{C5CFC5A2-CB5A-4A9B-8C02-743F11C35BD6}"/>
                </a:ext>
              </a:extLst>
            </p:cNvPr>
            <p:cNvSpPr/>
            <p:nvPr/>
          </p:nvSpPr>
          <p:spPr>
            <a:xfrm>
              <a:off x="3621388" y="3473650"/>
              <a:ext cx="1559100" cy="498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Parties/roles in a court dispute</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7" name="Google Shape;84;p16">
              <a:extLst>
                <a:ext uri="{FF2B5EF4-FFF2-40B4-BE49-F238E27FC236}">
                  <a16:creationId xmlns:a16="http://schemas.microsoft.com/office/drawing/2014/main" xmlns="" id="{2B611229-1B86-4164-A51E-4817614D60BF}"/>
                </a:ext>
              </a:extLst>
            </p:cNvPr>
            <p:cNvSpPr/>
            <p:nvPr/>
          </p:nvSpPr>
          <p:spPr>
            <a:xfrm>
              <a:off x="2066213" y="1599488"/>
              <a:ext cx="10668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Judgement</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85;p16">
              <a:extLst>
                <a:ext uri="{FF2B5EF4-FFF2-40B4-BE49-F238E27FC236}">
                  <a16:creationId xmlns:a16="http://schemas.microsoft.com/office/drawing/2014/main" xmlns="" id="{E554D5EA-C9AC-48AD-9660-25767652BC7F}"/>
                </a:ext>
              </a:extLst>
            </p:cNvPr>
            <p:cNvSpPr/>
            <p:nvPr/>
          </p:nvSpPr>
          <p:spPr>
            <a:xfrm>
              <a:off x="1439075" y="2502925"/>
              <a:ext cx="1293000" cy="4245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Facts of the case</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49" name="Google Shape;86;p16">
              <a:extLst>
                <a:ext uri="{FF2B5EF4-FFF2-40B4-BE49-F238E27FC236}">
                  <a16:creationId xmlns:a16="http://schemas.microsoft.com/office/drawing/2014/main" xmlns="" id="{689EF8D6-D11D-4EBD-8D89-16EAEC3B451A}"/>
                </a:ext>
              </a:extLst>
            </p:cNvPr>
            <p:cNvSpPr/>
            <p:nvPr/>
          </p:nvSpPr>
          <p:spPr>
            <a:xfrm>
              <a:off x="5634475" y="3005725"/>
              <a:ext cx="12462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Jurisdiction</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50" name="Google Shape;87;p16">
              <a:extLst>
                <a:ext uri="{FF2B5EF4-FFF2-40B4-BE49-F238E27FC236}">
                  <a16:creationId xmlns:a16="http://schemas.microsoft.com/office/drawing/2014/main" xmlns="" id="{79E8BCD7-B6DA-4C15-8904-559942A03EA4}"/>
                </a:ext>
              </a:extLst>
            </p:cNvPr>
            <p:cNvSpPr/>
            <p:nvPr/>
          </p:nvSpPr>
          <p:spPr>
            <a:xfrm>
              <a:off x="5617250" y="2144300"/>
              <a:ext cx="10668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Argument </a:t>
              </a:r>
              <a:endParaRPr kumimoji="0" sz="1400" b="0" i="0" u="none" strike="noStrike" kern="0" cap="none" spc="0" normalizeH="0" baseline="0" noProof="0">
                <a:ln>
                  <a:noFill/>
                </a:ln>
                <a:solidFill>
                  <a:srgbClr val="000000"/>
                </a:solidFill>
                <a:effectLst/>
                <a:uLnTx/>
                <a:uFillTx/>
                <a:cs typeface="Arial"/>
                <a:sym typeface="Arial"/>
              </a:endParaRPr>
            </a:p>
          </p:txBody>
        </p:sp>
        <p:sp>
          <p:nvSpPr>
            <p:cNvPr id="51" name="Google Shape;88;p16">
              <a:extLst>
                <a:ext uri="{FF2B5EF4-FFF2-40B4-BE49-F238E27FC236}">
                  <a16:creationId xmlns:a16="http://schemas.microsoft.com/office/drawing/2014/main" xmlns="" id="{3C07A499-86ED-4316-A112-CF50035D6A71}"/>
                </a:ext>
              </a:extLst>
            </p:cNvPr>
            <p:cNvSpPr/>
            <p:nvPr/>
          </p:nvSpPr>
          <p:spPr>
            <a:xfrm>
              <a:off x="1720325" y="2034113"/>
              <a:ext cx="8586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Domain</a:t>
              </a: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52" name="Google Shape;89;p16">
              <a:extLst>
                <a:ext uri="{FF2B5EF4-FFF2-40B4-BE49-F238E27FC236}">
                  <a16:creationId xmlns:a16="http://schemas.microsoft.com/office/drawing/2014/main" xmlns="" id="{288A715C-E818-4AE2-A958-E78CB796B8F7}"/>
                </a:ext>
              </a:extLst>
            </p:cNvPr>
            <p:cNvCxnSpPr>
              <a:stCxn id="36" idx="2"/>
              <a:endCxn id="46" idx="0"/>
            </p:cNvCxnSpPr>
            <p:nvPr/>
          </p:nvCxnSpPr>
          <p:spPr>
            <a:xfrm rot="-5400000" flipH="1">
              <a:off x="4094925" y="3167525"/>
              <a:ext cx="491400" cy="120900"/>
            </a:xfrm>
            <a:prstGeom prst="bentConnector3">
              <a:avLst>
                <a:gd name="adj1" fmla="val 49997"/>
              </a:avLst>
            </a:prstGeom>
            <a:noFill/>
            <a:ln w="19050" cap="flat" cmpd="sng">
              <a:solidFill>
                <a:srgbClr val="FF0000"/>
              </a:solidFill>
              <a:prstDash val="dot"/>
              <a:round/>
              <a:headEnd type="oval" w="med" len="med"/>
              <a:tailEnd type="triangle" w="med" len="med"/>
            </a:ln>
          </p:spPr>
        </p:cxnSp>
        <p:cxnSp>
          <p:nvCxnSpPr>
            <p:cNvPr id="53" name="Google Shape;90;p16">
              <a:extLst>
                <a:ext uri="{FF2B5EF4-FFF2-40B4-BE49-F238E27FC236}">
                  <a16:creationId xmlns:a16="http://schemas.microsoft.com/office/drawing/2014/main" xmlns="" id="{9C753341-C1E6-4A43-A2CD-D355443F3A22}"/>
                </a:ext>
              </a:extLst>
            </p:cNvPr>
            <p:cNvCxnSpPr>
              <a:stCxn id="36" idx="0"/>
              <a:endCxn id="38" idx="2"/>
            </p:cNvCxnSpPr>
            <p:nvPr/>
          </p:nvCxnSpPr>
          <p:spPr>
            <a:xfrm rot="5400000" flipH="1">
              <a:off x="3832425" y="2036525"/>
              <a:ext cx="560100" cy="335400"/>
            </a:xfrm>
            <a:prstGeom prst="bentConnector3">
              <a:avLst>
                <a:gd name="adj1" fmla="val 50007"/>
              </a:avLst>
            </a:prstGeom>
            <a:noFill/>
            <a:ln w="19050" cap="flat" cmpd="sng">
              <a:solidFill>
                <a:srgbClr val="FF0000"/>
              </a:solidFill>
              <a:prstDash val="dot"/>
              <a:round/>
              <a:headEnd type="oval" w="med" len="med"/>
              <a:tailEnd type="triangle" w="med" len="med"/>
            </a:ln>
          </p:spPr>
        </p:cxnSp>
        <p:cxnSp>
          <p:nvCxnSpPr>
            <p:cNvPr id="54" name="Google Shape;91;p16">
              <a:extLst>
                <a:ext uri="{FF2B5EF4-FFF2-40B4-BE49-F238E27FC236}">
                  <a16:creationId xmlns:a16="http://schemas.microsoft.com/office/drawing/2014/main" xmlns="" id="{78E71CF7-C725-4F81-B129-978901C3184F}"/>
                </a:ext>
              </a:extLst>
            </p:cNvPr>
            <p:cNvCxnSpPr>
              <a:stCxn id="36" idx="1"/>
              <a:endCxn id="48" idx="3"/>
            </p:cNvCxnSpPr>
            <p:nvPr/>
          </p:nvCxnSpPr>
          <p:spPr>
            <a:xfrm rot="10800000">
              <a:off x="2732175" y="2715275"/>
              <a:ext cx="325200" cy="18000"/>
            </a:xfrm>
            <a:prstGeom prst="bentConnector3">
              <a:avLst>
                <a:gd name="adj1" fmla="val 45749"/>
              </a:avLst>
            </a:prstGeom>
            <a:noFill/>
            <a:ln w="19050" cap="flat" cmpd="sng">
              <a:solidFill>
                <a:srgbClr val="FF0000"/>
              </a:solidFill>
              <a:prstDash val="dot"/>
              <a:round/>
              <a:headEnd type="oval" w="med" len="med"/>
              <a:tailEnd type="triangle" w="med" len="med"/>
            </a:ln>
          </p:spPr>
        </p:cxnSp>
        <p:cxnSp>
          <p:nvCxnSpPr>
            <p:cNvPr id="55" name="Google Shape;92;p16">
              <a:extLst>
                <a:ext uri="{FF2B5EF4-FFF2-40B4-BE49-F238E27FC236}">
                  <a16:creationId xmlns:a16="http://schemas.microsoft.com/office/drawing/2014/main" xmlns="" id="{DE967C46-062B-4F60-8521-EA0505FB0053}"/>
                </a:ext>
              </a:extLst>
            </p:cNvPr>
            <p:cNvCxnSpPr>
              <a:endCxn id="51" idx="3"/>
            </p:cNvCxnSpPr>
            <p:nvPr/>
          </p:nvCxnSpPr>
          <p:spPr>
            <a:xfrm rot="10800000">
              <a:off x="2578925" y="2185613"/>
              <a:ext cx="554100" cy="295200"/>
            </a:xfrm>
            <a:prstGeom prst="bentConnector3">
              <a:avLst>
                <a:gd name="adj1" fmla="val 50000"/>
              </a:avLst>
            </a:prstGeom>
            <a:noFill/>
            <a:ln w="19050" cap="flat" cmpd="sng">
              <a:solidFill>
                <a:srgbClr val="FF0000"/>
              </a:solidFill>
              <a:prstDash val="dot"/>
              <a:round/>
              <a:headEnd type="oval" w="med" len="med"/>
              <a:tailEnd type="triangle" w="med" len="med"/>
            </a:ln>
          </p:spPr>
        </p:cxnSp>
        <p:cxnSp>
          <p:nvCxnSpPr>
            <p:cNvPr id="56" name="Google Shape;93;p16">
              <a:extLst>
                <a:ext uri="{FF2B5EF4-FFF2-40B4-BE49-F238E27FC236}">
                  <a16:creationId xmlns:a16="http://schemas.microsoft.com/office/drawing/2014/main" xmlns="" id="{187A439B-4EAF-40CE-8507-74EBC22B07EE}"/>
                </a:ext>
              </a:extLst>
            </p:cNvPr>
            <p:cNvCxnSpPr>
              <a:endCxn id="45" idx="3"/>
            </p:cNvCxnSpPr>
            <p:nvPr/>
          </p:nvCxnSpPr>
          <p:spPr>
            <a:xfrm flipH="1">
              <a:off x="2885225" y="3004675"/>
              <a:ext cx="365400" cy="213300"/>
            </a:xfrm>
            <a:prstGeom prst="bentConnector3">
              <a:avLst>
                <a:gd name="adj1" fmla="val 50000"/>
              </a:avLst>
            </a:prstGeom>
            <a:noFill/>
            <a:ln w="19050" cap="flat" cmpd="sng">
              <a:solidFill>
                <a:srgbClr val="FF0000"/>
              </a:solidFill>
              <a:prstDash val="dot"/>
              <a:round/>
              <a:headEnd type="oval" w="med" len="med"/>
              <a:tailEnd type="triangle" w="med" len="med"/>
            </a:ln>
          </p:spPr>
        </p:cxnSp>
        <p:cxnSp>
          <p:nvCxnSpPr>
            <p:cNvPr id="57" name="Google Shape;94;p16">
              <a:extLst>
                <a:ext uri="{FF2B5EF4-FFF2-40B4-BE49-F238E27FC236}">
                  <a16:creationId xmlns:a16="http://schemas.microsoft.com/office/drawing/2014/main" xmlns="" id="{003F4DDF-C8DE-4A38-96C5-089C9A15E56A}"/>
                </a:ext>
              </a:extLst>
            </p:cNvPr>
            <p:cNvCxnSpPr>
              <a:endCxn id="49" idx="1"/>
            </p:cNvCxnSpPr>
            <p:nvPr/>
          </p:nvCxnSpPr>
          <p:spPr>
            <a:xfrm>
              <a:off x="5218375" y="3015625"/>
              <a:ext cx="416100" cy="141600"/>
            </a:xfrm>
            <a:prstGeom prst="bentConnector3">
              <a:avLst>
                <a:gd name="adj1" fmla="val 50000"/>
              </a:avLst>
            </a:prstGeom>
            <a:noFill/>
            <a:ln w="19050" cap="flat" cmpd="sng">
              <a:solidFill>
                <a:srgbClr val="FF0000"/>
              </a:solidFill>
              <a:prstDash val="dot"/>
              <a:round/>
              <a:headEnd type="oval" w="med" len="med"/>
              <a:tailEnd type="triangle" w="med" len="med"/>
            </a:ln>
          </p:spPr>
        </p:cxnSp>
        <p:cxnSp>
          <p:nvCxnSpPr>
            <p:cNvPr id="58" name="Google Shape;95;p16">
              <a:extLst>
                <a:ext uri="{FF2B5EF4-FFF2-40B4-BE49-F238E27FC236}">
                  <a16:creationId xmlns:a16="http://schemas.microsoft.com/office/drawing/2014/main" xmlns="" id="{E8910610-301D-41B7-99F7-5768600513D9}"/>
                </a:ext>
              </a:extLst>
            </p:cNvPr>
            <p:cNvCxnSpPr>
              <a:stCxn id="36" idx="3"/>
              <a:endCxn id="43" idx="1"/>
            </p:cNvCxnSpPr>
            <p:nvPr/>
          </p:nvCxnSpPr>
          <p:spPr>
            <a:xfrm rot="10800000" flipH="1">
              <a:off x="5502975" y="2726375"/>
              <a:ext cx="325200" cy="6900"/>
            </a:xfrm>
            <a:prstGeom prst="bentConnector3">
              <a:avLst>
                <a:gd name="adj1" fmla="val 50015"/>
              </a:avLst>
            </a:prstGeom>
            <a:noFill/>
            <a:ln w="19050" cap="flat" cmpd="sng">
              <a:solidFill>
                <a:srgbClr val="FF0000"/>
              </a:solidFill>
              <a:prstDash val="dot"/>
              <a:round/>
              <a:headEnd type="oval" w="med" len="med"/>
              <a:tailEnd type="triangle" w="med" len="med"/>
            </a:ln>
          </p:spPr>
        </p:cxnSp>
        <p:sp>
          <p:nvSpPr>
            <p:cNvPr id="59" name="Google Shape;96;p16">
              <a:extLst>
                <a:ext uri="{FF2B5EF4-FFF2-40B4-BE49-F238E27FC236}">
                  <a16:creationId xmlns:a16="http://schemas.microsoft.com/office/drawing/2014/main" xmlns="" id="{3C03B16A-C375-45A8-BCE5-0190D765E6F4}"/>
                </a:ext>
              </a:extLst>
            </p:cNvPr>
            <p:cNvSpPr/>
            <p:nvPr/>
          </p:nvSpPr>
          <p:spPr>
            <a:xfrm>
              <a:off x="5580125" y="1562225"/>
              <a:ext cx="1246200" cy="3030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cs typeface="Arial"/>
                  <a:sym typeface="Arial"/>
                </a:rPr>
                <a:t>Interpretation</a:t>
              </a:r>
              <a:endParaRPr kumimoji="0" sz="1400" b="0" i="0" u="none" strike="noStrike" kern="0" cap="none" spc="0" normalizeH="0" baseline="0" noProof="0">
                <a:ln>
                  <a:noFill/>
                </a:ln>
                <a:solidFill>
                  <a:srgbClr val="000000"/>
                </a:solidFill>
                <a:effectLst/>
                <a:uLnTx/>
                <a:uFillTx/>
                <a:cs typeface="Arial"/>
                <a:sym typeface="Arial"/>
              </a:endParaRPr>
            </a:p>
          </p:txBody>
        </p:sp>
        <p:cxnSp>
          <p:nvCxnSpPr>
            <p:cNvPr id="60" name="Google Shape;97;p16">
              <a:extLst>
                <a:ext uri="{FF2B5EF4-FFF2-40B4-BE49-F238E27FC236}">
                  <a16:creationId xmlns:a16="http://schemas.microsoft.com/office/drawing/2014/main" xmlns="" id="{B6193F26-C8C1-41B7-AEC7-72CF466B4403}"/>
                </a:ext>
              </a:extLst>
            </p:cNvPr>
            <p:cNvCxnSpPr>
              <a:endCxn id="50" idx="1"/>
            </p:cNvCxnSpPr>
            <p:nvPr/>
          </p:nvCxnSpPr>
          <p:spPr>
            <a:xfrm rot="10800000" flipH="1">
              <a:off x="5367950" y="2295800"/>
              <a:ext cx="249300" cy="163800"/>
            </a:xfrm>
            <a:prstGeom prst="bentConnector3">
              <a:avLst>
                <a:gd name="adj1" fmla="val 50000"/>
              </a:avLst>
            </a:prstGeom>
            <a:noFill/>
            <a:ln w="19050" cap="flat" cmpd="sng">
              <a:solidFill>
                <a:srgbClr val="FF0000"/>
              </a:solidFill>
              <a:prstDash val="dot"/>
              <a:round/>
              <a:headEnd type="oval" w="med" len="med"/>
              <a:tailEnd type="triangle" w="med" len="med"/>
            </a:ln>
          </p:spPr>
        </p:cxnSp>
        <p:cxnSp>
          <p:nvCxnSpPr>
            <p:cNvPr id="61" name="Google Shape;98;p16">
              <a:extLst>
                <a:ext uri="{FF2B5EF4-FFF2-40B4-BE49-F238E27FC236}">
                  <a16:creationId xmlns:a16="http://schemas.microsoft.com/office/drawing/2014/main" xmlns="" id="{6743E0C0-98F1-4D43-934B-FF8BF6C72EC1}"/>
                </a:ext>
              </a:extLst>
            </p:cNvPr>
            <p:cNvCxnSpPr/>
            <p:nvPr/>
          </p:nvCxnSpPr>
          <p:spPr>
            <a:xfrm rot="-5400000">
              <a:off x="5159500" y="1949975"/>
              <a:ext cx="643200" cy="482700"/>
            </a:xfrm>
            <a:prstGeom prst="bentConnector3">
              <a:avLst>
                <a:gd name="adj1" fmla="val 68163"/>
              </a:avLst>
            </a:prstGeom>
            <a:noFill/>
            <a:ln w="19050" cap="flat" cmpd="sng">
              <a:solidFill>
                <a:srgbClr val="FF0000"/>
              </a:solidFill>
              <a:prstDash val="dot"/>
              <a:round/>
              <a:headEnd type="oval" w="med" len="med"/>
              <a:tailEnd type="triangle" w="med" len="med"/>
            </a:ln>
          </p:spPr>
        </p:cxnSp>
        <p:cxnSp>
          <p:nvCxnSpPr>
            <p:cNvPr id="62" name="Google Shape;99;p16">
              <a:extLst>
                <a:ext uri="{FF2B5EF4-FFF2-40B4-BE49-F238E27FC236}">
                  <a16:creationId xmlns:a16="http://schemas.microsoft.com/office/drawing/2014/main" xmlns="" id="{A3AD782D-2F5B-4B06-8BD8-C4696F487DE4}"/>
                </a:ext>
              </a:extLst>
            </p:cNvPr>
            <p:cNvCxnSpPr/>
            <p:nvPr/>
          </p:nvCxnSpPr>
          <p:spPr>
            <a:xfrm rot="-5400000" flipH="1">
              <a:off x="4977625" y="3053075"/>
              <a:ext cx="438600" cy="320700"/>
            </a:xfrm>
            <a:prstGeom prst="bentConnector3">
              <a:avLst>
                <a:gd name="adj1" fmla="val 50000"/>
              </a:avLst>
            </a:prstGeom>
            <a:noFill/>
            <a:ln w="19050" cap="flat" cmpd="sng">
              <a:solidFill>
                <a:srgbClr val="FF0000"/>
              </a:solidFill>
              <a:prstDash val="dot"/>
              <a:round/>
              <a:headEnd type="oval" w="med" len="med"/>
              <a:tailEnd type="triangle" w="med" len="med"/>
            </a:ln>
          </p:spPr>
        </p:cxnSp>
      </p:grpSp>
    </p:spTree>
    <p:extLst>
      <p:ext uri="{BB962C8B-B14F-4D97-AF65-F5344CB8AC3E}">
        <p14:creationId xmlns:p14="http://schemas.microsoft.com/office/powerpoint/2010/main" val="1003564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marL="947737" lvl="1" indent="-457200"/>
            <a:r>
              <a:rPr lang="en-US" dirty="0"/>
              <a:t>3. How do we measure this relevance?</a:t>
            </a:r>
          </a:p>
        </p:txBody>
      </p:sp>
      <p:sp>
        <p:nvSpPr>
          <p:cNvPr id="4" name="Marcador de número de diapositiva 3"/>
          <p:cNvSpPr>
            <a:spLocks noGrp="1"/>
          </p:cNvSpPr>
          <p:nvPr>
            <p:ph type="sldNum" sz="quarter" idx="10"/>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0C21DF7-DDCE-4507-AA6C-DD3DE7251441}" type="slidenum">
              <a:rPr kumimoji="0" lang="es-ES" sz="1000" b="0" i="0" u="none" strike="noStrike" kern="1200" cap="none" spc="0" normalizeH="0" baseline="0" noProof="0" smtClean="0">
                <a:ln>
                  <a:noFill/>
                </a:ln>
                <a:solidFill>
                  <a:srgbClr val="000000"/>
                </a:solidFill>
                <a:effectLst/>
                <a:uLnTx/>
                <a:uFillTx/>
                <a:latin typeface="Helvetica" charset="0"/>
                <a:cs typeface="Helvetica" charset="0"/>
              </a:rPr>
              <a:pPr marL="0" marR="0" lvl="0" indent="0" algn="ctr" defTabSz="457200" rtl="0" eaLnBrk="1" fontAlgn="auto" latinLnBrk="0" hangingPunct="1">
                <a:lnSpc>
                  <a:spcPct val="100000"/>
                </a:lnSpc>
                <a:spcBef>
                  <a:spcPts val="0"/>
                </a:spcBef>
                <a:spcAft>
                  <a:spcPts val="0"/>
                </a:spcAft>
                <a:buClrTx/>
                <a:buSzTx/>
                <a:buFontTx/>
                <a:buNone/>
                <a:tabLst/>
                <a:defRPr/>
              </a:pPr>
              <a:t>9</a:t>
            </a:fld>
            <a:endParaRPr kumimoji="0" lang="es-ES" sz="1000" b="0" i="0" u="none" strike="noStrike" kern="1200" cap="none" spc="0" normalizeH="0" baseline="0" noProof="0">
              <a:ln>
                <a:noFill/>
              </a:ln>
              <a:solidFill>
                <a:srgbClr val="000000"/>
              </a:solidFill>
              <a:effectLst/>
              <a:uLnTx/>
              <a:uFillTx/>
              <a:latin typeface="Helvetica" charset="0"/>
              <a:cs typeface="Helvetica" charset="0"/>
            </a:endParaRPr>
          </a:p>
        </p:txBody>
      </p:sp>
      <p:sp>
        <p:nvSpPr>
          <p:cNvPr id="3" name="Content Placeholder 2"/>
          <p:cNvSpPr>
            <a:spLocks noGrp="1"/>
          </p:cNvSpPr>
          <p:nvPr>
            <p:ph idx="1"/>
          </p:nvPr>
        </p:nvSpPr>
        <p:spPr>
          <a:xfrm>
            <a:off x="448235" y="720969"/>
            <a:ext cx="8619565" cy="5603631"/>
          </a:xfrm>
        </p:spPr>
        <p:txBody>
          <a:bodyPr/>
          <a:lstStyle/>
          <a:p>
            <a:r>
              <a:rPr lang="es-ES" dirty="0" err="1"/>
              <a:t>Relevance</a:t>
            </a:r>
            <a:r>
              <a:rPr lang="es-ES" dirty="0"/>
              <a:t> </a:t>
            </a:r>
            <a:r>
              <a:rPr lang="es-ES" dirty="0" err="1"/>
              <a:t>is</a:t>
            </a:r>
            <a:r>
              <a:rPr lang="es-ES" dirty="0"/>
              <a:t> </a:t>
            </a:r>
            <a:r>
              <a:rPr lang="es-ES" dirty="0" err="1"/>
              <a:t>related</a:t>
            </a:r>
            <a:r>
              <a:rPr lang="es-ES" dirty="0"/>
              <a:t> to </a:t>
            </a:r>
            <a:r>
              <a:rPr lang="es-ES" dirty="0" err="1"/>
              <a:t>objective</a:t>
            </a:r>
            <a:r>
              <a:rPr lang="es-ES" dirty="0"/>
              <a:t> and to </a:t>
            </a:r>
            <a:r>
              <a:rPr lang="es-ES" dirty="0" err="1"/>
              <a:t>representation</a:t>
            </a:r>
            <a:r>
              <a:rPr lang="es-ES" dirty="0"/>
              <a:t>.</a:t>
            </a:r>
          </a:p>
          <a:p>
            <a:r>
              <a:rPr lang="es-ES" dirty="0" err="1"/>
              <a:t>Previous</a:t>
            </a:r>
            <a:r>
              <a:rPr lang="es-ES" dirty="0"/>
              <a:t> </a:t>
            </a:r>
            <a:r>
              <a:rPr lang="es-ES" dirty="0" err="1"/>
              <a:t>efforts</a:t>
            </a:r>
            <a:r>
              <a:rPr lang="es-ES" dirty="0"/>
              <a:t>:</a:t>
            </a:r>
          </a:p>
          <a:p>
            <a:pPr>
              <a:buNone/>
            </a:pPr>
            <a:endParaRPr lang="es-ES" dirty="0"/>
          </a:p>
          <a:p>
            <a:pPr>
              <a:buNone/>
            </a:pPr>
            <a:r>
              <a:rPr lang="es-ES" dirty="0"/>
              <a:t>	(</a:t>
            </a:r>
            <a:r>
              <a:rPr lang="es-ES" dirty="0" err="1"/>
              <a:t>Chasin</a:t>
            </a:r>
            <a:r>
              <a:rPr lang="es-ES" dirty="0"/>
              <a:t>, 2010) No </a:t>
            </a:r>
            <a:r>
              <a:rPr lang="es-ES" dirty="0" err="1"/>
              <a:t>metrics</a:t>
            </a:r>
            <a:r>
              <a:rPr lang="es-ES" dirty="0"/>
              <a:t> are </a:t>
            </a:r>
            <a:r>
              <a:rPr lang="es-ES" dirty="0" err="1"/>
              <a:t>provided</a:t>
            </a:r>
            <a:r>
              <a:rPr lang="es-ES" dirty="0"/>
              <a:t>:</a:t>
            </a:r>
          </a:p>
          <a:p>
            <a:pPr marL="914400" lvl="1" indent="-457200">
              <a:buFont typeface="+mj-lt"/>
              <a:buAutoNum type="arabicPeriod"/>
            </a:pPr>
            <a:r>
              <a:rPr lang="es-ES" dirty="0" err="1"/>
              <a:t>They</a:t>
            </a:r>
            <a:r>
              <a:rPr lang="es-ES" dirty="0"/>
              <a:t> use a temporal </a:t>
            </a:r>
            <a:r>
              <a:rPr lang="es-ES" dirty="0" err="1"/>
              <a:t>tagger</a:t>
            </a:r>
            <a:r>
              <a:rPr lang="es-ES" dirty="0"/>
              <a:t>.</a:t>
            </a:r>
          </a:p>
          <a:p>
            <a:pPr marL="914400" lvl="1" indent="-457200">
              <a:buFont typeface="+mj-lt"/>
              <a:buAutoNum type="arabicPeriod"/>
            </a:pPr>
            <a:r>
              <a:rPr lang="es-ES" dirty="0"/>
              <a:t>Asume </a:t>
            </a:r>
            <a:r>
              <a:rPr lang="es-ES" dirty="0" err="1"/>
              <a:t>the</a:t>
            </a:r>
            <a:r>
              <a:rPr lang="es-ES" dirty="0"/>
              <a:t> </a:t>
            </a:r>
            <a:r>
              <a:rPr lang="es-ES" dirty="0" err="1"/>
              <a:t>event</a:t>
            </a:r>
            <a:r>
              <a:rPr lang="es-ES" dirty="0"/>
              <a:t> </a:t>
            </a:r>
            <a:r>
              <a:rPr lang="es-ES" dirty="0" err="1"/>
              <a:t>is</a:t>
            </a:r>
            <a:r>
              <a:rPr lang="es-ES" dirty="0"/>
              <a:t> </a:t>
            </a:r>
            <a:r>
              <a:rPr lang="es-ES" dirty="0" err="1"/>
              <a:t>the</a:t>
            </a:r>
            <a:r>
              <a:rPr lang="es-ES" dirty="0"/>
              <a:t> </a:t>
            </a:r>
            <a:r>
              <a:rPr lang="es-ES" dirty="0" err="1"/>
              <a:t>tagged</a:t>
            </a:r>
            <a:r>
              <a:rPr lang="es-ES" dirty="0"/>
              <a:t> </a:t>
            </a:r>
            <a:r>
              <a:rPr lang="es-ES" dirty="0" err="1"/>
              <a:t>sentence</a:t>
            </a:r>
            <a:r>
              <a:rPr lang="es-ES" dirty="0"/>
              <a:t>.</a:t>
            </a:r>
          </a:p>
          <a:p>
            <a:pPr marL="914400" lvl="1" indent="-457200">
              <a:buFont typeface="+mj-lt"/>
              <a:buAutoNum type="arabicPeriod"/>
            </a:pPr>
            <a:r>
              <a:rPr lang="es-ES" dirty="0" err="1"/>
              <a:t>They</a:t>
            </a:r>
            <a:r>
              <a:rPr lang="es-ES" dirty="0"/>
              <a:t> </a:t>
            </a:r>
            <a:r>
              <a:rPr lang="es-ES" dirty="0" err="1"/>
              <a:t>rank</a:t>
            </a:r>
            <a:r>
              <a:rPr lang="es-ES" dirty="0"/>
              <a:t> </a:t>
            </a:r>
            <a:r>
              <a:rPr lang="es-ES" dirty="0" err="1"/>
              <a:t>them</a:t>
            </a:r>
            <a:r>
              <a:rPr lang="es-ES" dirty="0"/>
              <a:t> </a:t>
            </a:r>
            <a:r>
              <a:rPr lang="es-ES" dirty="0" err="1"/>
              <a:t>with</a:t>
            </a:r>
            <a:r>
              <a:rPr lang="es-ES" dirty="0"/>
              <a:t> </a:t>
            </a:r>
            <a:r>
              <a:rPr lang="es-ES" dirty="0" err="1"/>
              <a:t>different</a:t>
            </a:r>
            <a:r>
              <a:rPr lang="es-ES" dirty="0"/>
              <a:t> </a:t>
            </a:r>
            <a:r>
              <a:rPr lang="es-ES" dirty="0" err="1"/>
              <a:t>measures</a:t>
            </a:r>
            <a:r>
              <a:rPr lang="es-ES" dirty="0"/>
              <a:t> (POS, gramatical, </a:t>
            </a:r>
            <a:r>
              <a:rPr lang="es-ES" dirty="0" err="1"/>
              <a:t>distance</a:t>
            </a:r>
            <a:r>
              <a:rPr lang="es-ES" dirty="0"/>
              <a:t> to </a:t>
            </a:r>
            <a:r>
              <a:rPr lang="es-ES" dirty="0" err="1"/>
              <a:t>Named</a:t>
            </a:r>
            <a:r>
              <a:rPr lang="es-ES" dirty="0"/>
              <a:t> </a:t>
            </a:r>
            <a:r>
              <a:rPr lang="es-ES" dirty="0" err="1"/>
              <a:t>Entities</a:t>
            </a:r>
            <a:r>
              <a:rPr lang="es-ES" dirty="0"/>
              <a:t>, </a:t>
            </a:r>
            <a:r>
              <a:rPr lang="es-ES" i="1" dirty="0" err="1"/>
              <a:t>length</a:t>
            </a:r>
            <a:r>
              <a:rPr lang="es-ES" dirty="0"/>
              <a:t>…). </a:t>
            </a:r>
            <a:r>
              <a:rPr lang="es-ES" dirty="0" err="1"/>
              <a:t>Also</a:t>
            </a:r>
            <a:r>
              <a:rPr lang="es-ES" dirty="0"/>
              <a:t> </a:t>
            </a:r>
            <a:r>
              <a:rPr lang="es-ES" dirty="0" err="1"/>
              <a:t>considered</a:t>
            </a:r>
            <a:r>
              <a:rPr lang="es-ES" dirty="0"/>
              <a:t> </a:t>
            </a:r>
            <a:r>
              <a:rPr lang="es-ES" dirty="0" err="1"/>
              <a:t>negation</a:t>
            </a:r>
            <a:r>
              <a:rPr lang="es-ES" dirty="0"/>
              <a:t>.</a:t>
            </a:r>
          </a:p>
          <a:p>
            <a:pPr marL="400050">
              <a:buNone/>
            </a:pPr>
            <a:r>
              <a:rPr lang="es-ES" dirty="0"/>
              <a:t>	(</a:t>
            </a:r>
            <a:r>
              <a:rPr lang="es-ES" dirty="0" err="1"/>
              <a:t>Prasojo</a:t>
            </a:r>
            <a:r>
              <a:rPr lang="es-ES" dirty="0"/>
              <a:t> et al, 2018) No </a:t>
            </a:r>
            <a:r>
              <a:rPr lang="es-ES" dirty="0" err="1"/>
              <a:t>metrics</a:t>
            </a:r>
            <a:r>
              <a:rPr lang="es-ES" dirty="0"/>
              <a:t> </a:t>
            </a:r>
            <a:r>
              <a:rPr lang="es-ES" i="1" dirty="0"/>
              <a:t>on </a:t>
            </a:r>
            <a:r>
              <a:rPr lang="es-ES" i="1" dirty="0" err="1"/>
              <a:t>events</a:t>
            </a:r>
            <a:r>
              <a:rPr lang="es-ES" i="1" dirty="0"/>
              <a:t>:</a:t>
            </a:r>
          </a:p>
          <a:p>
            <a:pPr marL="971550" lvl="1" indent="-457200">
              <a:buFont typeface="+mj-lt"/>
              <a:buAutoNum type="arabicPeriod"/>
            </a:pPr>
            <a:r>
              <a:rPr lang="es-ES" dirty="0" err="1"/>
              <a:t>Extract</a:t>
            </a:r>
            <a:r>
              <a:rPr lang="es-ES" dirty="0"/>
              <a:t> </a:t>
            </a:r>
            <a:r>
              <a:rPr lang="es-ES" dirty="0" err="1"/>
              <a:t>events</a:t>
            </a:r>
            <a:r>
              <a:rPr lang="es-ES" dirty="0"/>
              <a:t>.</a:t>
            </a:r>
          </a:p>
          <a:p>
            <a:pPr marL="971550" lvl="1" indent="-457200">
              <a:buFont typeface="+mj-lt"/>
              <a:buAutoNum type="arabicPeriod"/>
            </a:pPr>
            <a:r>
              <a:rPr lang="es-ES" dirty="0"/>
              <a:t>Use </a:t>
            </a:r>
            <a:r>
              <a:rPr lang="es-ES" dirty="0" err="1"/>
              <a:t>them</a:t>
            </a:r>
            <a:r>
              <a:rPr lang="es-ES" dirty="0"/>
              <a:t> </a:t>
            </a:r>
            <a:r>
              <a:rPr lang="es-ES" dirty="0" err="1"/>
              <a:t>for</a:t>
            </a:r>
            <a:r>
              <a:rPr lang="es-ES" dirty="0"/>
              <a:t> </a:t>
            </a:r>
            <a:r>
              <a:rPr lang="es-ES" dirty="0" err="1"/>
              <a:t>summarization</a:t>
            </a:r>
            <a:r>
              <a:rPr lang="es-ES" dirty="0"/>
              <a:t>.</a:t>
            </a:r>
          </a:p>
          <a:p>
            <a:pPr marL="971550" lvl="1" indent="-457200">
              <a:buFont typeface="+mj-lt"/>
              <a:buAutoNum type="arabicPeriod"/>
            </a:pPr>
            <a:r>
              <a:rPr lang="es-ES" dirty="0" err="1"/>
              <a:t>They</a:t>
            </a:r>
            <a:r>
              <a:rPr lang="es-ES" dirty="0"/>
              <a:t> </a:t>
            </a:r>
            <a:r>
              <a:rPr lang="es-ES" dirty="0" err="1"/>
              <a:t>evaluate</a:t>
            </a:r>
            <a:r>
              <a:rPr lang="es-ES" dirty="0"/>
              <a:t> </a:t>
            </a:r>
            <a:r>
              <a:rPr lang="es-ES" dirty="0" err="1"/>
              <a:t>the</a:t>
            </a:r>
            <a:r>
              <a:rPr lang="es-ES" dirty="0"/>
              <a:t> </a:t>
            </a:r>
            <a:r>
              <a:rPr lang="es-ES" dirty="0" err="1"/>
              <a:t>summary</a:t>
            </a:r>
            <a:r>
              <a:rPr lang="es-ES" dirty="0"/>
              <a:t> (sum. </a:t>
            </a:r>
            <a:r>
              <a:rPr lang="es-ES" dirty="0" err="1"/>
              <a:t>metrics</a:t>
            </a:r>
            <a:r>
              <a:rPr lang="es-ES" dirty="0"/>
              <a:t> + </a:t>
            </a:r>
            <a:r>
              <a:rPr lang="es-ES" dirty="0" err="1"/>
              <a:t>human</a:t>
            </a:r>
            <a:r>
              <a:rPr lang="es-ES" dirty="0"/>
              <a:t> </a:t>
            </a:r>
            <a:r>
              <a:rPr lang="es-ES" dirty="0" err="1"/>
              <a:t>assessment</a:t>
            </a:r>
            <a:r>
              <a:rPr lang="es-ES" dirty="0"/>
              <a:t>)</a:t>
            </a:r>
          </a:p>
          <a:p>
            <a:pPr marL="914400" lvl="1" indent="-457200">
              <a:buFont typeface="+mj-lt"/>
              <a:buAutoNum type="arabicPeriod"/>
            </a:pPr>
            <a:endParaRPr lang="es-ES" dirty="0"/>
          </a:p>
          <a:p>
            <a:pPr lvl="1"/>
            <a:endParaRPr lang="es-ES" dirty="0"/>
          </a:p>
        </p:txBody>
      </p:sp>
    </p:spTree>
    <p:extLst>
      <p:ext uri="{BB962C8B-B14F-4D97-AF65-F5344CB8AC3E}">
        <p14:creationId xmlns:p14="http://schemas.microsoft.com/office/powerpoint/2010/main" val="218414472"/>
      </p:ext>
    </p:extLst>
  </p:cSld>
  <p:clrMapOvr>
    <a:masterClrMapping/>
  </p:clrMapOvr>
</p:sld>
</file>

<file path=ppt/theme/theme1.xml><?xml version="1.0" encoding="utf-8"?>
<a:theme xmlns:a="http://schemas.openxmlformats.org/drawingml/2006/main" name="Template_Project">
  <a:themeElements>
    <a:clrScheme name="Custom 17">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late_Projec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Template_Projec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_Projec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_Projec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_Projec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_Projec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_Projec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_Projec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
  <a:themeElements>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800" b="0" i="0" u="none" strike="noStrike" cap="none" normalizeH="0" baseline="0" smtClean="0">
            <a:ln>
              <a:noFill/>
            </a:ln>
            <a:solidFill>
              <a:schemeClr val="bg1"/>
            </a:solidFill>
            <a:effectLst/>
            <a:latin typeface="Arial" charset="0"/>
          </a:defRPr>
        </a:defPPr>
      </a:lstStyle>
    </a:lnDef>
  </a:objectDefaults>
  <a:extraClrSchemeLst>
    <a:extraClrScheme>
      <a:clrScheme name="Te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plate_Project">
  <a:themeElements>
    <a:clrScheme name="Custom 17">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late_Projec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800" b="0" i="0" u="none" strike="noStrike" cap="none" normalizeH="0" baseline="0" smtClean="0">
            <a:ln>
              <a:noFill/>
            </a:ln>
            <a:solidFill>
              <a:schemeClr val="bg1"/>
            </a:solidFill>
            <a:effectLst/>
            <a:latin typeface="Arial" pitchFamily="34" charset="0"/>
          </a:defRPr>
        </a:defPPr>
      </a:lstStyle>
    </a:lnDef>
  </a:objectDefaults>
  <a:extraClrSchemeLst>
    <a:extraClrScheme>
      <a:clrScheme name="Template_Projec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plate_Projec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plate_Projec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_Projec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plate_Projec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plate_Projec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plate_Projec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1812</Words>
  <Application>Microsoft Office PowerPoint</Application>
  <PresentationFormat>On-screen Show (4:3)</PresentationFormat>
  <Paragraphs>404</Paragraphs>
  <Slides>31</Slides>
  <Notes>24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31</vt:i4>
      </vt:variant>
    </vt:vector>
  </HeadingPairs>
  <TitlesOfParts>
    <vt:vector size="42" baseType="lpstr">
      <vt:lpstr>.AppleSystemUIFont</vt:lpstr>
      <vt:lpstr>Arial</vt:lpstr>
      <vt:lpstr>Calibri</vt:lpstr>
      <vt:lpstr>Courier New</vt:lpstr>
      <vt:lpstr>Helvetica</vt:lpstr>
      <vt:lpstr>Helvetica Neue</vt:lpstr>
      <vt:lpstr>Times New Roman</vt:lpstr>
      <vt:lpstr>Wingdings</vt:lpstr>
      <vt:lpstr>Template_Project</vt:lpstr>
      <vt:lpstr>Template</vt:lpstr>
      <vt:lpstr>1_Template_Project</vt:lpstr>
      <vt:lpstr>PowerPoint Presentation</vt:lpstr>
      <vt:lpstr>Outline</vt:lpstr>
      <vt:lpstr>RESEARCH Questions</vt:lpstr>
      <vt:lpstr>Research questions</vt:lpstr>
      <vt:lpstr>1. What is an event in the legal domain?</vt:lpstr>
      <vt:lpstr>1. What is an event in the legal domain?</vt:lpstr>
      <vt:lpstr>2. Which events are relevant?</vt:lpstr>
      <vt:lpstr>2. What is relevant to an legal event? </vt:lpstr>
      <vt:lpstr>3. How do we measure this relevance?</vt:lpstr>
      <vt:lpstr>4. How can we annotate and represent them?</vt:lpstr>
      <vt:lpstr>5. How to extract them?</vt:lpstr>
      <vt:lpstr>6. How do we evaluate this extraction?</vt:lpstr>
      <vt:lpstr>TOULOUSE</vt:lpstr>
      <vt:lpstr>Objectives</vt:lpstr>
      <vt:lpstr>Objectives</vt:lpstr>
      <vt:lpstr>Objectives</vt:lpstr>
      <vt:lpstr>Objectives</vt:lpstr>
      <vt:lpstr>Objectives</vt:lpstr>
      <vt:lpstr>Conclusions</vt:lpstr>
      <vt:lpstr>Conclusions</vt:lpstr>
      <vt:lpstr>PowerPoint Presentation</vt:lpstr>
      <vt:lpstr>PowerPoint Presentation</vt:lpstr>
      <vt:lpstr>General Observations</vt:lpstr>
      <vt:lpstr>General Observations</vt:lpstr>
      <vt:lpstr>General Observations</vt:lpstr>
      <vt:lpstr>Lessons learned  from our use case</vt:lpstr>
      <vt:lpstr>Lessons learned – Corpus and annotation</vt:lpstr>
      <vt:lpstr>Lessons learned - Observations</vt:lpstr>
      <vt:lpstr>Lessons learned - Observations</vt:lpstr>
      <vt:lpstr>Lessons learned - Observations</vt:lpstr>
      <vt:lpstr>Lessons learned - Observations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2019-02-14T13:58:14Z</dcterms:created>
  <dcterms:modified xsi:type="dcterms:W3CDTF">2019-02-14T13:58:29Z</dcterms:modified>
</cp:coreProperties>
</file>